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58" r:id="rId5"/>
    <p:sldId id="272" r:id="rId6"/>
    <p:sldId id="259" r:id="rId7"/>
    <p:sldId id="260" r:id="rId8"/>
    <p:sldId id="262" r:id="rId9"/>
    <p:sldId id="267" r:id="rId10"/>
    <p:sldId id="261" r:id="rId11"/>
    <p:sldId id="268" r:id="rId12"/>
    <p:sldId id="269" r:id="rId13"/>
    <p:sldId id="263" r:id="rId14"/>
    <p:sldId id="274" r:id="rId15"/>
    <p:sldId id="266" r:id="rId16"/>
    <p:sldId id="270" r:id="rId17"/>
    <p:sldId id="27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7" d="100"/>
          <a:sy n="107"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D834B-31F8-68D6-6298-936FFCF0C91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49CD09-9DEB-EE12-9E97-30D0CE5B5B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29E62B-2D5A-20BA-472F-A8EC6B187855}"/>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DB6D144F-A645-FD63-63E4-40D2829FD8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0A6610-2BF9-4643-85D1-698CBB7A248E}"/>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1279255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5CF4C-B35D-F56D-6B76-4E54068DB24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CA713A2-51AF-3BA1-86F1-8BA9119388C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7EDB94-7871-50F2-5BF0-A1A92E5AB71B}"/>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43C13804-D713-8D47-1FDC-B59720FFC4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05906F-39B3-2732-F590-7B58B6F7EBAD}"/>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3281063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DB7AF3-5BB4-7641-89A3-7A548F3754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D00AF5-A876-3A66-C884-170E3BDFCB8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9783C6-70CF-C1E6-E6A5-C16917A9182C}"/>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AA5FBDAE-4685-26F2-224A-D53A82AA28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60B0E1-15A6-EA3B-342A-82DB81280955}"/>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57852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5F6E2-0DEE-0805-8B7F-94674645F0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10B9DA-9287-240C-FDA3-3BAD3671384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50036C-6771-AFE3-C952-CE21F23C3C48}"/>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54131654-BCBA-74CC-5EFE-2EF428D53D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B34265-4F8F-F1E4-B05D-0829E391F1BD}"/>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2615648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9B0AE-4802-45C5-6D8F-A425F4835FD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DAC449-057B-8E97-8FCE-915C3C3484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57C1826-41B5-3164-C8E5-0257C8A437BB}"/>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14A75B1D-24A9-FA05-29AD-3632ACCE60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33A220-0FC4-B2D5-F408-ACFFC2FB5B67}"/>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1783149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06C68-7835-8B31-CCC6-B5E2CF4CB55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BCA9A1D-8FD0-B88D-D83F-DB53CAD98EB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7B5EE77-95DE-763B-3BE7-B77338FF8AB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E192E18-C542-C5DA-03E3-B9DAA81D6C00}"/>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6" name="页脚占位符 5">
            <a:extLst>
              <a:ext uri="{FF2B5EF4-FFF2-40B4-BE49-F238E27FC236}">
                <a16:creationId xmlns:a16="http://schemas.microsoft.com/office/drawing/2014/main" id="{E1A8503E-8715-4BB0-8D2C-1308101BC7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65B087-95E9-3797-D13E-5835EDCA1176}"/>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3926142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DABD4-1063-0488-B379-4EE7066E542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4C71797-5C58-82CD-470E-63D0BC8627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D680BDF-921A-AB71-DA0A-6A99C4B55C5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F3E0E8-DAEF-A5DC-C6FE-BB29657D9E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FF9B3A-25F9-D1B4-1E94-09562A417B6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011E239-59C8-529A-85D2-110119FE2E25}"/>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8" name="页脚占位符 7">
            <a:extLst>
              <a:ext uri="{FF2B5EF4-FFF2-40B4-BE49-F238E27FC236}">
                <a16:creationId xmlns:a16="http://schemas.microsoft.com/office/drawing/2014/main" id="{48EB949C-B719-F2F1-FC42-A854A13A11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71BF85A-A5B7-69B3-8E6D-BD14B40ABBC9}"/>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1143585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B4C55-52A3-35AD-9130-2A69FE800C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CE332F-462A-78B9-F485-1F07CD8DF4BE}"/>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4" name="页脚占位符 3">
            <a:extLst>
              <a:ext uri="{FF2B5EF4-FFF2-40B4-BE49-F238E27FC236}">
                <a16:creationId xmlns:a16="http://schemas.microsoft.com/office/drawing/2014/main" id="{4FE9600F-FA1D-BFB3-80EC-1B718D6CE1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1D9F074-1EED-4125-CDF4-E17DC21C304C}"/>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264260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A80889-0873-DC93-E14A-F24AFAC90870}"/>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3" name="页脚占位符 2">
            <a:extLst>
              <a:ext uri="{FF2B5EF4-FFF2-40B4-BE49-F238E27FC236}">
                <a16:creationId xmlns:a16="http://schemas.microsoft.com/office/drawing/2014/main" id="{41DE88FA-DCD6-F2D4-FBA2-EE5676DC7BC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E3DC045-9ABC-8C36-39DC-FC93BEEC3EB0}"/>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4123831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B8AD9-F299-FEA7-0A00-9648E3145E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87B9B21-FD79-220D-C6CE-95706B41D3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FABDA7-C872-C3F6-E77B-D06E2EEAC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6F36B11-85A5-F7C0-1CAD-08A938489801}"/>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6" name="页脚占位符 5">
            <a:extLst>
              <a:ext uri="{FF2B5EF4-FFF2-40B4-BE49-F238E27FC236}">
                <a16:creationId xmlns:a16="http://schemas.microsoft.com/office/drawing/2014/main" id="{D9D29861-CD23-4427-BAC5-FB305E5561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84AF12-FA69-6B07-2D84-65794EA1D71B}"/>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180331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11058-163F-46E8-A4B5-622BE91F904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71FD3EC-ED88-868F-8AA8-88DDA8CF85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613CA9-E710-CDBF-103F-E5DDE7517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B694333-0F67-6369-58C6-E844FF33D1D4}"/>
              </a:ext>
            </a:extLst>
          </p:cNvPr>
          <p:cNvSpPr>
            <a:spLocks noGrp="1"/>
          </p:cNvSpPr>
          <p:nvPr>
            <p:ph type="dt" sz="half" idx="10"/>
          </p:nvPr>
        </p:nvSpPr>
        <p:spPr/>
        <p:txBody>
          <a:bodyPr/>
          <a:lstStyle/>
          <a:p>
            <a:fld id="{814FD82D-24B7-48CF-9A2E-31BCF4A2B8FC}" type="datetimeFigureOut">
              <a:rPr lang="zh-CN" altLang="en-US" smtClean="0"/>
              <a:t>2023/10/21</a:t>
            </a:fld>
            <a:endParaRPr lang="zh-CN" altLang="en-US"/>
          </a:p>
        </p:txBody>
      </p:sp>
      <p:sp>
        <p:nvSpPr>
          <p:cNvPr id="6" name="页脚占位符 5">
            <a:extLst>
              <a:ext uri="{FF2B5EF4-FFF2-40B4-BE49-F238E27FC236}">
                <a16:creationId xmlns:a16="http://schemas.microsoft.com/office/drawing/2014/main" id="{CD2B85DB-8E31-3103-B410-D4BF479F1C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86E24C-B7E3-0C75-627F-9A435BE9B155}"/>
              </a:ext>
            </a:extLst>
          </p:cNvPr>
          <p:cNvSpPr>
            <a:spLocks noGrp="1"/>
          </p:cNvSpPr>
          <p:nvPr>
            <p:ph type="sldNum" sz="quarter" idx="12"/>
          </p:nvPr>
        </p:nvSpPr>
        <p:spPr/>
        <p:txBody>
          <a:body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3861556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8E2443C-9576-E0DA-0573-6BCFCAA784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2C7FFBF-66B9-AFD5-A390-4FF897FA36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8F8678-AF1C-35A6-224B-90699C92B7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FD82D-24B7-48CF-9A2E-31BCF4A2B8FC}" type="datetimeFigureOut">
              <a:rPr lang="zh-CN" altLang="en-US" smtClean="0"/>
              <a:t>2023/10/21</a:t>
            </a:fld>
            <a:endParaRPr lang="zh-CN" altLang="en-US"/>
          </a:p>
        </p:txBody>
      </p:sp>
      <p:sp>
        <p:nvSpPr>
          <p:cNvPr id="5" name="页脚占位符 4">
            <a:extLst>
              <a:ext uri="{FF2B5EF4-FFF2-40B4-BE49-F238E27FC236}">
                <a16:creationId xmlns:a16="http://schemas.microsoft.com/office/drawing/2014/main" id="{554AD56D-492F-7968-C437-8CC185F095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4DC61E3-8AEE-F0C7-1319-6D817F28D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C4639-D567-4841-ACA5-D863E69364EA}" type="slidenum">
              <a:rPr lang="zh-CN" altLang="en-US" smtClean="0"/>
              <a:t>‹#›</a:t>
            </a:fld>
            <a:endParaRPr lang="zh-CN" altLang="en-US"/>
          </a:p>
        </p:txBody>
      </p:sp>
    </p:spTree>
    <p:extLst>
      <p:ext uri="{BB962C8B-B14F-4D97-AF65-F5344CB8AC3E}">
        <p14:creationId xmlns:p14="http://schemas.microsoft.com/office/powerpoint/2010/main" val="20678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AF57A-55B6-8773-088C-8181448C443F}"/>
              </a:ext>
            </a:extLst>
          </p:cNvPr>
          <p:cNvSpPr>
            <a:spLocks noGrp="1"/>
          </p:cNvSpPr>
          <p:nvPr>
            <p:ph type="ctrTitle"/>
          </p:nvPr>
        </p:nvSpPr>
        <p:spPr/>
        <p:txBody>
          <a:bodyPr>
            <a:normAutofit/>
          </a:bodyPr>
          <a:lstStyle/>
          <a:p>
            <a:r>
              <a:rPr lang="en-US" altLang="zh-CN" sz="4000" dirty="0"/>
              <a:t>OpenCV</a:t>
            </a:r>
            <a:r>
              <a:rPr lang="zh-CN" altLang="en-US" sz="4000" dirty="0"/>
              <a:t>之图像处理方法与应用</a:t>
            </a:r>
          </a:p>
        </p:txBody>
      </p:sp>
      <p:sp>
        <p:nvSpPr>
          <p:cNvPr id="3" name="副标题 2">
            <a:extLst>
              <a:ext uri="{FF2B5EF4-FFF2-40B4-BE49-F238E27FC236}">
                <a16:creationId xmlns:a16="http://schemas.microsoft.com/office/drawing/2014/main" id="{62276618-7B38-35BD-2812-2BDAA05AF610}"/>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465298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41FE9A-AC50-8AEA-6CCD-23C177B17937}"/>
              </a:ext>
            </a:extLst>
          </p:cNvPr>
          <p:cNvSpPr>
            <a:spLocks noGrp="1"/>
          </p:cNvSpPr>
          <p:nvPr>
            <p:ph type="title"/>
          </p:nvPr>
        </p:nvSpPr>
        <p:spPr/>
        <p:txBody>
          <a:bodyPr/>
          <a:lstStyle/>
          <a:p>
            <a:r>
              <a:rPr lang="zh-CN" altLang="en-US" dirty="0"/>
              <a:t>图像的滤波</a:t>
            </a:r>
          </a:p>
        </p:txBody>
      </p:sp>
      <p:sp>
        <p:nvSpPr>
          <p:cNvPr id="3" name="内容占位符 2">
            <a:extLst>
              <a:ext uri="{FF2B5EF4-FFF2-40B4-BE49-F238E27FC236}">
                <a16:creationId xmlns:a16="http://schemas.microsoft.com/office/drawing/2014/main" id="{7FD4E153-E722-2576-AEB9-1C31C6F815F7}"/>
              </a:ext>
            </a:extLst>
          </p:cNvPr>
          <p:cNvSpPr>
            <a:spLocks noGrp="1"/>
          </p:cNvSpPr>
          <p:nvPr>
            <p:ph idx="1"/>
          </p:nvPr>
        </p:nvSpPr>
        <p:spPr>
          <a:xfrm>
            <a:off x="838200" y="1359725"/>
            <a:ext cx="10515600" cy="4817238"/>
          </a:xfrm>
        </p:spPr>
        <p:txBody>
          <a:bodyPr>
            <a:normAutofit/>
          </a:bodyPr>
          <a:lstStyle/>
          <a:p>
            <a:pPr marL="0" indent="0">
              <a:buNone/>
            </a:pPr>
            <a:r>
              <a:rPr lang="zh-CN" altLang="en-US" sz="1800" b="0" i="0" dirty="0">
                <a:solidFill>
                  <a:srgbClr val="333333"/>
                </a:solidFill>
                <a:effectLst/>
                <a:latin typeface="MicrosoftYaHei"/>
              </a:rPr>
              <a:t>举个例子，对图像而言，图像的边缘部分是突变部分，变化较快，因此反应在频域上是高频分量，我们</a:t>
            </a:r>
            <a:br>
              <a:rPr lang="zh-CN" altLang="en-US" sz="1800" b="0" i="0" dirty="0">
                <a:solidFill>
                  <a:srgbClr val="333333"/>
                </a:solidFill>
                <a:effectLst/>
                <a:latin typeface="MicrosoftYaHei"/>
              </a:rPr>
            </a:br>
            <a:r>
              <a:rPr lang="zh-CN" altLang="en-US" sz="1800" b="0" i="0" dirty="0">
                <a:solidFill>
                  <a:srgbClr val="333333"/>
                </a:solidFill>
                <a:effectLst/>
                <a:latin typeface="MicrosoftYaHei"/>
              </a:rPr>
              <a:t>想使得图像中的这些边缘部分更加平滑，就可以滤掉这些高频分量，也就是我们常说的低通滤波器</a:t>
            </a:r>
            <a:br>
              <a:rPr lang="zh-CN" altLang="en-US" sz="1800" dirty="0"/>
            </a:br>
            <a:r>
              <a:rPr lang="zh-CN" altLang="en-US" sz="1800" b="0" i="0" dirty="0">
                <a:solidFill>
                  <a:srgbClr val="333333"/>
                </a:solidFill>
                <a:effectLst/>
                <a:latin typeface="MicrosoftYaHei"/>
              </a:rPr>
              <a:t>相反，要是我们只想提取图像的边缘部分，则可滤掉低频分量，即使用高通滤波器。常用来进行边缘提</a:t>
            </a:r>
            <a:br>
              <a:rPr lang="zh-CN" altLang="en-US" sz="1800" b="0" i="0" dirty="0">
                <a:solidFill>
                  <a:srgbClr val="333333"/>
                </a:solidFill>
                <a:effectLst/>
                <a:latin typeface="MicrosoftYaHei"/>
              </a:rPr>
            </a:br>
            <a:r>
              <a:rPr lang="zh-CN" altLang="en-US" sz="1800" b="0" i="0" dirty="0">
                <a:solidFill>
                  <a:srgbClr val="333333"/>
                </a:solidFill>
                <a:effectLst/>
                <a:latin typeface="MicrosoftYaHei"/>
              </a:rPr>
              <a:t>取或者图像锐化</a:t>
            </a:r>
            <a:r>
              <a:rPr lang="zh-CN" altLang="en-US" sz="1800" dirty="0"/>
              <a:t> 。</a:t>
            </a:r>
            <a:endParaRPr lang="en-US" altLang="zh-CN" sz="1800" dirty="0"/>
          </a:p>
          <a:p>
            <a:pPr marL="0" indent="0">
              <a:buNone/>
            </a:pPr>
            <a:r>
              <a:rPr lang="zh-CN" altLang="en-US" sz="1600" dirty="0">
                <a:solidFill>
                  <a:srgbClr val="333333"/>
                </a:solidFill>
                <a:latin typeface="MicrosoftYaHei"/>
              </a:rPr>
              <a:t>一种最简单的办法，就是直接利用</a:t>
            </a:r>
            <a:r>
              <a:rPr lang="en-US" altLang="zh-CN" sz="1600" dirty="0">
                <a:solidFill>
                  <a:srgbClr val="333333"/>
                </a:solidFill>
                <a:latin typeface="MicrosoftYaHei"/>
              </a:rPr>
              <a:t>mask</a:t>
            </a:r>
            <a:r>
              <a:rPr lang="zh-CN" altLang="en-US" sz="1600" dirty="0">
                <a:solidFill>
                  <a:srgbClr val="333333"/>
                </a:solidFill>
                <a:latin typeface="MicrosoftYaHei"/>
              </a:rPr>
              <a:t>与频谱相乘，保留需要的频段，滤除不需要的频段，然后对滤波后的频谱做</a:t>
            </a:r>
            <a:r>
              <a:rPr lang="en-US" altLang="zh-CN" sz="1600" dirty="0" err="1">
                <a:solidFill>
                  <a:srgbClr val="333333"/>
                </a:solidFill>
                <a:latin typeface="MicrosoftYaHei"/>
              </a:rPr>
              <a:t>idft</a:t>
            </a:r>
            <a:r>
              <a:rPr lang="zh-CN" altLang="en-US" sz="1600" dirty="0">
                <a:solidFill>
                  <a:srgbClr val="333333"/>
                </a:solidFill>
                <a:latin typeface="MicrosoftYaHei"/>
              </a:rPr>
              <a:t>即可得到滤波后的图像</a:t>
            </a:r>
            <a:endParaRPr lang="en-US" altLang="zh-CN" sz="1600" dirty="0">
              <a:solidFill>
                <a:srgbClr val="333333"/>
              </a:solidFill>
              <a:latin typeface="MicrosoftYaHei"/>
            </a:endParaRPr>
          </a:p>
          <a:p>
            <a:pPr marL="0" indent="0">
              <a:buNone/>
            </a:pPr>
            <a:r>
              <a:rPr lang="zh-CN" altLang="en-US" sz="1600" dirty="0">
                <a:solidFill>
                  <a:srgbClr val="333333"/>
                </a:solidFill>
                <a:latin typeface="MicrosoftYaHei"/>
              </a:rPr>
              <a:t>当然，这种办法在实际使用中是不可取的（计算量太大），更实用的办法则是将设计好的</a:t>
            </a:r>
            <a:r>
              <a:rPr lang="en-US" altLang="zh-CN" sz="1600" dirty="0">
                <a:solidFill>
                  <a:srgbClr val="333333"/>
                </a:solidFill>
                <a:latin typeface="MicrosoftYaHei"/>
              </a:rPr>
              <a:t>mask</a:t>
            </a:r>
            <a:r>
              <a:rPr lang="zh-CN" altLang="en-US" sz="1600" dirty="0">
                <a:solidFill>
                  <a:srgbClr val="333333"/>
                </a:solidFill>
                <a:latin typeface="MicrosoftYaHei"/>
              </a:rPr>
              <a:t>做</a:t>
            </a:r>
            <a:r>
              <a:rPr lang="en-US" altLang="zh-CN" sz="1600" dirty="0" err="1">
                <a:solidFill>
                  <a:srgbClr val="333333"/>
                </a:solidFill>
                <a:latin typeface="MicrosoftYaHei"/>
              </a:rPr>
              <a:t>idft</a:t>
            </a:r>
            <a:r>
              <a:rPr lang="zh-CN" altLang="en-US" sz="1600" dirty="0">
                <a:solidFill>
                  <a:srgbClr val="333333"/>
                </a:solidFill>
                <a:latin typeface="MicrosoftYaHei"/>
              </a:rPr>
              <a:t>得到其时空域表示，然后将其与原图像卷积，也可得到滤波后的图像（卷积定理：频域相乘</a:t>
            </a:r>
            <a:r>
              <a:rPr lang="en-US" altLang="zh-CN" sz="1600" dirty="0">
                <a:solidFill>
                  <a:srgbClr val="333333"/>
                </a:solidFill>
                <a:latin typeface="MicrosoftYaHei"/>
              </a:rPr>
              <a:t>=</a:t>
            </a:r>
            <a:r>
              <a:rPr lang="zh-CN" altLang="en-US" sz="1600" dirty="0">
                <a:solidFill>
                  <a:srgbClr val="333333"/>
                </a:solidFill>
                <a:latin typeface="MicrosoftYaHei"/>
              </a:rPr>
              <a:t>时域相卷）</a:t>
            </a:r>
            <a:endParaRPr lang="en-US" altLang="zh-CN" sz="1600" dirty="0">
              <a:solidFill>
                <a:srgbClr val="333333"/>
              </a:solidFill>
              <a:latin typeface="MicrosoftYaHei"/>
            </a:endParaRPr>
          </a:p>
          <a:p>
            <a:pPr marL="0" indent="0">
              <a:buNone/>
            </a:pPr>
            <a:endParaRPr lang="en-US" altLang="zh-CN" sz="1800" dirty="0"/>
          </a:p>
        </p:txBody>
      </p:sp>
      <p:pic>
        <p:nvPicPr>
          <p:cNvPr id="5" name="图片 4">
            <a:extLst>
              <a:ext uri="{FF2B5EF4-FFF2-40B4-BE49-F238E27FC236}">
                <a16:creationId xmlns:a16="http://schemas.microsoft.com/office/drawing/2014/main" id="{82CC195C-5338-2ABF-586B-9CEF8EAD1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37" y="3542713"/>
            <a:ext cx="5257800" cy="3238500"/>
          </a:xfrm>
          <a:prstGeom prst="rect">
            <a:avLst/>
          </a:prstGeom>
        </p:spPr>
      </p:pic>
      <p:pic>
        <p:nvPicPr>
          <p:cNvPr id="7" name="图片 6">
            <a:extLst>
              <a:ext uri="{FF2B5EF4-FFF2-40B4-BE49-F238E27FC236}">
                <a16:creationId xmlns:a16="http://schemas.microsoft.com/office/drawing/2014/main" id="{27C7D037-F0BC-7890-7381-E95DF7460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437" y="3542713"/>
            <a:ext cx="5561363" cy="3238500"/>
          </a:xfrm>
          <a:prstGeom prst="rect">
            <a:avLst/>
          </a:prstGeom>
        </p:spPr>
      </p:pic>
    </p:spTree>
    <p:extLst>
      <p:ext uri="{BB962C8B-B14F-4D97-AF65-F5344CB8AC3E}">
        <p14:creationId xmlns:p14="http://schemas.microsoft.com/office/powerpoint/2010/main" val="1650591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60A19-774A-9326-F15A-E1C2AFC24EA0}"/>
              </a:ext>
            </a:extLst>
          </p:cNvPr>
          <p:cNvSpPr>
            <a:spLocks noGrp="1"/>
          </p:cNvSpPr>
          <p:nvPr>
            <p:ph type="title"/>
          </p:nvPr>
        </p:nvSpPr>
        <p:spPr/>
        <p:txBody>
          <a:bodyPr/>
          <a:lstStyle/>
          <a:p>
            <a:r>
              <a:rPr lang="zh-CN" altLang="en-US" dirty="0"/>
              <a:t>图像的滤波</a:t>
            </a:r>
            <a:r>
              <a:rPr lang="en-US" altLang="zh-CN" dirty="0"/>
              <a:t>——</a:t>
            </a:r>
            <a:r>
              <a:rPr lang="zh-CN" altLang="en-US" dirty="0"/>
              <a:t>高斯滤波</a:t>
            </a:r>
          </a:p>
        </p:txBody>
      </p:sp>
      <p:sp>
        <p:nvSpPr>
          <p:cNvPr id="3" name="内容占位符 2">
            <a:extLst>
              <a:ext uri="{FF2B5EF4-FFF2-40B4-BE49-F238E27FC236}">
                <a16:creationId xmlns:a16="http://schemas.microsoft.com/office/drawing/2014/main" id="{5542F98C-CFA0-6341-387C-B51F5BFADA76}"/>
              </a:ext>
            </a:extLst>
          </p:cNvPr>
          <p:cNvSpPr>
            <a:spLocks noGrp="1"/>
          </p:cNvSpPr>
          <p:nvPr>
            <p:ph idx="1"/>
          </p:nvPr>
        </p:nvSpPr>
        <p:spPr/>
        <p:txBody>
          <a:bodyPr>
            <a:normAutofit/>
          </a:bodyPr>
          <a:lstStyle/>
          <a:p>
            <a:pPr marL="0" indent="0">
              <a:buNone/>
            </a:pPr>
            <a:r>
              <a:rPr lang="zh-CN" altLang="en-US" sz="1800" dirty="0"/>
              <a:t>高斯滤波是一种线性平滑滤波，适用于消除高斯噪声，广泛应用于图像处理的减噪过程。</a:t>
            </a:r>
            <a:endParaRPr lang="en-US" altLang="zh-CN" sz="1800" dirty="0"/>
          </a:p>
          <a:p>
            <a:pPr marL="0" indent="0">
              <a:buNone/>
            </a:pPr>
            <a:r>
              <a:rPr lang="zh-CN" altLang="en-US" sz="1800" dirty="0"/>
              <a:t>通俗的讲，高斯滤波就是对整幅图像进行加权平均的过程，每一个像素点的值，都由其本身和邻域内的其他像素值经过加权平均后得到。高斯滤波的具体操作是：用一个模板（或称卷积、掩模）扫描图像中的每一个像素，用模板确定的邻域内像素的加权平均灰度值去替代模板中心像素点的值用。高斯平滑滤波器对于抑制服从正态分布的噪声非常有效。</a:t>
            </a:r>
          </a:p>
        </p:txBody>
      </p:sp>
      <p:pic>
        <p:nvPicPr>
          <p:cNvPr id="9" name="图片 8">
            <a:extLst>
              <a:ext uri="{FF2B5EF4-FFF2-40B4-BE49-F238E27FC236}">
                <a16:creationId xmlns:a16="http://schemas.microsoft.com/office/drawing/2014/main" id="{35306789-9270-F354-86CA-53CC4A148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389" y="3429000"/>
            <a:ext cx="4299421" cy="2537423"/>
          </a:xfrm>
          <a:prstGeom prst="rect">
            <a:avLst/>
          </a:prstGeom>
        </p:spPr>
      </p:pic>
      <p:pic>
        <p:nvPicPr>
          <p:cNvPr id="11" name="图片 10">
            <a:extLst>
              <a:ext uri="{FF2B5EF4-FFF2-40B4-BE49-F238E27FC236}">
                <a16:creationId xmlns:a16="http://schemas.microsoft.com/office/drawing/2014/main" id="{17872FAD-F62E-E0B5-E585-833E78FFE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999" y="3428999"/>
            <a:ext cx="4510974" cy="2537423"/>
          </a:xfrm>
          <a:prstGeom prst="rect">
            <a:avLst/>
          </a:prstGeom>
        </p:spPr>
      </p:pic>
    </p:spTree>
    <p:extLst>
      <p:ext uri="{BB962C8B-B14F-4D97-AF65-F5344CB8AC3E}">
        <p14:creationId xmlns:p14="http://schemas.microsoft.com/office/powerpoint/2010/main" val="2781219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A3071-33E9-CB71-8B8F-4AF5B455D492}"/>
              </a:ext>
            </a:extLst>
          </p:cNvPr>
          <p:cNvSpPr>
            <a:spLocks noGrp="1"/>
          </p:cNvSpPr>
          <p:nvPr>
            <p:ph type="title"/>
          </p:nvPr>
        </p:nvSpPr>
        <p:spPr/>
        <p:txBody>
          <a:bodyPr/>
          <a:lstStyle/>
          <a:p>
            <a:r>
              <a:rPr lang="zh-CN" altLang="en-US" dirty="0"/>
              <a:t>图像的滤波</a:t>
            </a:r>
            <a:r>
              <a:rPr lang="en-US" altLang="zh-CN" dirty="0"/>
              <a:t>——</a:t>
            </a:r>
            <a:r>
              <a:rPr lang="zh-CN" altLang="en-US" dirty="0"/>
              <a:t>高斯滤波</a:t>
            </a:r>
          </a:p>
        </p:txBody>
      </p:sp>
      <p:pic>
        <p:nvPicPr>
          <p:cNvPr id="11" name="内容占位符 10">
            <a:extLst>
              <a:ext uri="{FF2B5EF4-FFF2-40B4-BE49-F238E27FC236}">
                <a16:creationId xmlns:a16="http://schemas.microsoft.com/office/drawing/2014/main" id="{F73DEDEF-319F-4128-73F4-A86492F41C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48436"/>
            <a:ext cx="2797234" cy="2609809"/>
          </a:xfrm>
        </p:spPr>
      </p:pic>
      <p:pic>
        <p:nvPicPr>
          <p:cNvPr id="13" name="图片 12">
            <a:extLst>
              <a:ext uri="{FF2B5EF4-FFF2-40B4-BE49-F238E27FC236}">
                <a16:creationId xmlns:a16="http://schemas.microsoft.com/office/drawing/2014/main" id="{1DCB7866-2E5F-D9DA-2A8B-9C4702C4A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801" y="1748436"/>
            <a:ext cx="2850966" cy="2609809"/>
          </a:xfrm>
          <a:prstGeom prst="rect">
            <a:avLst/>
          </a:prstGeom>
        </p:spPr>
      </p:pic>
    </p:spTree>
    <p:extLst>
      <p:ext uri="{BB962C8B-B14F-4D97-AF65-F5344CB8AC3E}">
        <p14:creationId xmlns:p14="http://schemas.microsoft.com/office/powerpoint/2010/main" val="1328655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36DA1-B085-42EB-268D-D897CDE3453E}"/>
              </a:ext>
            </a:extLst>
          </p:cNvPr>
          <p:cNvSpPr>
            <a:spLocks noGrp="1"/>
          </p:cNvSpPr>
          <p:nvPr>
            <p:ph type="title"/>
          </p:nvPr>
        </p:nvSpPr>
        <p:spPr/>
        <p:txBody>
          <a:bodyPr/>
          <a:lstStyle/>
          <a:p>
            <a:r>
              <a:rPr lang="zh-CN" altLang="en-US" dirty="0"/>
              <a:t>图像形态学处理（</a:t>
            </a:r>
            <a:r>
              <a:rPr lang="en-US" altLang="zh-CN" dirty="0"/>
              <a:t>morphology</a:t>
            </a:r>
            <a:r>
              <a:rPr lang="zh-CN" altLang="en-US" dirty="0"/>
              <a:t>）</a:t>
            </a:r>
          </a:p>
        </p:txBody>
      </p:sp>
      <p:sp>
        <p:nvSpPr>
          <p:cNvPr id="3" name="内容占位符 2">
            <a:extLst>
              <a:ext uri="{FF2B5EF4-FFF2-40B4-BE49-F238E27FC236}">
                <a16:creationId xmlns:a16="http://schemas.microsoft.com/office/drawing/2014/main" id="{76F60763-8C24-0DBA-0AE0-5BA299569B32}"/>
              </a:ext>
            </a:extLst>
          </p:cNvPr>
          <p:cNvSpPr>
            <a:spLocks noGrp="1"/>
          </p:cNvSpPr>
          <p:nvPr>
            <p:ph idx="1"/>
          </p:nvPr>
        </p:nvSpPr>
        <p:spPr/>
        <p:txBody>
          <a:bodyPr/>
          <a:lstStyle/>
          <a:p>
            <a:pPr marL="0" indent="0">
              <a:buNone/>
            </a:pPr>
            <a:r>
              <a:rPr lang="zh-CN" altLang="en-US" sz="2000" b="1" dirty="0">
                <a:solidFill>
                  <a:srgbClr val="333333"/>
                </a:solidFill>
                <a:latin typeface="MicrosoftYaHei"/>
              </a:rPr>
              <a:t>腐蚀</a:t>
            </a:r>
            <a:r>
              <a:rPr lang="zh-CN" altLang="en-US" sz="2000" b="1" i="0" dirty="0">
                <a:solidFill>
                  <a:srgbClr val="333333"/>
                </a:solidFill>
                <a:effectLst/>
                <a:latin typeface="MicrosoftYaHei"/>
              </a:rPr>
              <a:t>：</a:t>
            </a:r>
            <a:endParaRPr lang="en-US" altLang="zh-CN" sz="2000" b="1" i="0" dirty="0">
              <a:solidFill>
                <a:srgbClr val="333333"/>
              </a:solidFill>
              <a:effectLst/>
              <a:latin typeface="MicrosoftYaHei"/>
            </a:endParaRPr>
          </a:p>
          <a:p>
            <a:pPr marL="0" indent="0">
              <a:buNone/>
            </a:pPr>
            <a:r>
              <a:rPr lang="zh-CN" altLang="en-US" sz="2000" dirty="0">
                <a:solidFill>
                  <a:srgbClr val="333333"/>
                </a:solidFill>
                <a:latin typeface="MicrosoftYaHei"/>
              </a:rPr>
              <a:t>将图像与卷积核相卷积，计算卷积核覆盖的图像区域中的最小值，并将其赋给锚点像素</a:t>
            </a:r>
            <a:endParaRPr lang="en-US" altLang="zh-CN" sz="2000" dirty="0">
              <a:solidFill>
                <a:srgbClr val="333333"/>
              </a:solidFill>
              <a:latin typeface="MicrosoftYaHei"/>
            </a:endParaRPr>
          </a:p>
          <a:p>
            <a:pPr marL="0" indent="0">
              <a:buNone/>
            </a:pPr>
            <a:r>
              <a:rPr lang="zh-CN" altLang="en-US" sz="2000" dirty="0">
                <a:solidFill>
                  <a:srgbClr val="333333"/>
                </a:solidFill>
                <a:latin typeface="MicrosoftYaHei"/>
              </a:rPr>
              <a:t>可用于消除图像中的毛刺</a:t>
            </a:r>
            <a:br>
              <a:rPr lang="zh-CN" altLang="en-US" sz="2000" dirty="0"/>
            </a:br>
            <a:r>
              <a:rPr lang="zh-CN" altLang="en-US" sz="2000" b="1" dirty="0">
                <a:solidFill>
                  <a:srgbClr val="333333"/>
                </a:solidFill>
                <a:latin typeface="MicrosoftYaHei"/>
              </a:rPr>
              <a:t>膨胀：</a:t>
            </a:r>
            <a:endParaRPr lang="en-US" altLang="zh-CN" sz="2000" b="1" dirty="0">
              <a:solidFill>
                <a:srgbClr val="333333"/>
              </a:solidFill>
              <a:latin typeface="MicrosoftYaHei"/>
            </a:endParaRPr>
          </a:p>
          <a:p>
            <a:pPr marL="0" indent="0">
              <a:buNone/>
            </a:pPr>
            <a:r>
              <a:rPr lang="zh-CN" altLang="en-US" sz="2000" dirty="0">
                <a:solidFill>
                  <a:srgbClr val="333333"/>
                </a:solidFill>
                <a:latin typeface="MicrosoftYaHei"/>
              </a:rPr>
              <a:t>将图像与卷积核相卷积，计算卷积核覆盖的图像区域中的最大值，并将其赋给锚点像素</a:t>
            </a:r>
            <a:endParaRPr lang="en-US" altLang="zh-CN" sz="2000" dirty="0">
              <a:solidFill>
                <a:srgbClr val="333333"/>
              </a:solidFill>
              <a:latin typeface="MicrosoftYaHei"/>
            </a:endParaRPr>
          </a:p>
          <a:p>
            <a:pPr marL="0" indent="0">
              <a:buNone/>
            </a:pPr>
            <a:r>
              <a:rPr lang="zh-CN" altLang="en-US" sz="2000" dirty="0">
                <a:solidFill>
                  <a:srgbClr val="333333"/>
                </a:solidFill>
                <a:latin typeface="MicrosoftYaHei"/>
              </a:rPr>
              <a:t>可用于消除图像中的缺陷</a:t>
            </a:r>
            <a:endParaRPr lang="en-US" altLang="zh-CN" sz="2000" dirty="0">
              <a:solidFill>
                <a:srgbClr val="333333"/>
              </a:solidFill>
              <a:latin typeface="MicrosoftYaHei"/>
            </a:endParaRPr>
          </a:p>
          <a:p>
            <a:pPr marL="0" indent="0">
              <a:buNone/>
            </a:pPr>
            <a:r>
              <a:rPr lang="zh-CN" altLang="en-US" sz="1400" b="1" i="0" dirty="0">
                <a:solidFill>
                  <a:srgbClr val="4F4F4F"/>
                </a:solidFill>
                <a:effectLst/>
                <a:latin typeface="Microsoft YaHei" panose="020B0503020204020204" pitchFamily="34" charset="-122"/>
                <a:ea typeface="Microsoft YaHei" panose="020B0503020204020204" pitchFamily="34" charset="-122"/>
              </a:rPr>
              <a:t>腐蚀和膨胀是对白色部分（高亮部分）而言的，不是黑色部分。膨胀就是图像中的高亮部分进行膨胀，“领域扩张”，效果图拥有比原图更大的高亮区域。腐蚀就是原图中的高亮部分被腐蚀，“领域被蚕食”，效果图拥有比原图更小的高亮区域</a:t>
            </a:r>
            <a:endParaRPr lang="zh-CN" altLang="en-US" sz="1400" dirty="0"/>
          </a:p>
        </p:txBody>
      </p:sp>
      <p:pic>
        <p:nvPicPr>
          <p:cNvPr id="5" name="图片 4">
            <a:extLst>
              <a:ext uri="{FF2B5EF4-FFF2-40B4-BE49-F238E27FC236}">
                <a16:creationId xmlns:a16="http://schemas.microsoft.com/office/drawing/2014/main" id="{0EC46E69-E7A0-12F2-B667-0A0F2A157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058" y="4739529"/>
            <a:ext cx="4058216" cy="1238423"/>
          </a:xfrm>
          <a:prstGeom prst="rect">
            <a:avLst/>
          </a:prstGeom>
        </p:spPr>
      </p:pic>
      <p:pic>
        <p:nvPicPr>
          <p:cNvPr id="7" name="图片 6">
            <a:extLst>
              <a:ext uri="{FF2B5EF4-FFF2-40B4-BE49-F238E27FC236}">
                <a16:creationId xmlns:a16="http://schemas.microsoft.com/office/drawing/2014/main" id="{C5042D6D-03CE-57D5-24D9-373150039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772" y="4739529"/>
            <a:ext cx="4039164" cy="1238423"/>
          </a:xfrm>
          <a:prstGeom prst="rect">
            <a:avLst/>
          </a:prstGeom>
        </p:spPr>
      </p:pic>
    </p:spTree>
    <p:extLst>
      <p:ext uri="{BB962C8B-B14F-4D97-AF65-F5344CB8AC3E}">
        <p14:creationId xmlns:p14="http://schemas.microsoft.com/office/powerpoint/2010/main" val="387844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A3A62-D877-975A-0F1B-07494022634D}"/>
              </a:ext>
            </a:extLst>
          </p:cNvPr>
          <p:cNvSpPr>
            <a:spLocks noGrp="1"/>
          </p:cNvSpPr>
          <p:nvPr>
            <p:ph type="title"/>
          </p:nvPr>
        </p:nvSpPr>
        <p:spPr/>
        <p:txBody>
          <a:bodyPr/>
          <a:lstStyle/>
          <a:p>
            <a:r>
              <a:rPr lang="zh-CN" altLang="en-US" dirty="0"/>
              <a:t>辅瞄的图像处理</a:t>
            </a:r>
          </a:p>
        </p:txBody>
      </p:sp>
      <p:sp>
        <p:nvSpPr>
          <p:cNvPr id="4" name="矩形 3">
            <a:extLst>
              <a:ext uri="{FF2B5EF4-FFF2-40B4-BE49-F238E27FC236}">
                <a16:creationId xmlns:a16="http://schemas.microsoft.com/office/drawing/2014/main" id="{05F89C10-1E0E-F295-21B1-6B37734AD48E}"/>
              </a:ext>
            </a:extLst>
          </p:cNvPr>
          <p:cNvSpPr/>
          <p:nvPr/>
        </p:nvSpPr>
        <p:spPr>
          <a:xfrm>
            <a:off x="1035170" y="1828800"/>
            <a:ext cx="1362973" cy="72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读取图像</a:t>
            </a:r>
          </a:p>
        </p:txBody>
      </p:sp>
      <p:sp>
        <p:nvSpPr>
          <p:cNvPr id="5" name="矩形 4">
            <a:extLst>
              <a:ext uri="{FF2B5EF4-FFF2-40B4-BE49-F238E27FC236}">
                <a16:creationId xmlns:a16="http://schemas.microsoft.com/office/drawing/2014/main" id="{1749D5FF-2A4F-0DDA-1134-6BA16D6ED265}"/>
              </a:ext>
            </a:extLst>
          </p:cNvPr>
          <p:cNvSpPr/>
          <p:nvPr/>
        </p:nvSpPr>
        <p:spPr>
          <a:xfrm>
            <a:off x="2817962" y="1828799"/>
            <a:ext cx="1362973" cy="72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色域转换</a:t>
            </a:r>
          </a:p>
        </p:txBody>
      </p:sp>
      <p:sp>
        <p:nvSpPr>
          <p:cNvPr id="6" name="矩形 5">
            <a:extLst>
              <a:ext uri="{FF2B5EF4-FFF2-40B4-BE49-F238E27FC236}">
                <a16:creationId xmlns:a16="http://schemas.microsoft.com/office/drawing/2014/main" id="{BAB8AFD2-253B-6CB6-CA08-45A4B9E0F7E4}"/>
              </a:ext>
            </a:extLst>
          </p:cNvPr>
          <p:cNvSpPr/>
          <p:nvPr/>
        </p:nvSpPr>
        <p:spPr>
          <a:xfrm>
            <a:off x="1035168" y="3198243"/>
            <a:ext cx="1362973" cy="72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二值化</a:t>
            </a:r>
          </a:p>
        </p:txBody>
      </p:sp>
      <p:sp>
        <p:nvSpPr>
          <p:cNvPr id="7" name="矩形 6">
            <a:extLst>
              <a:ext uri="{FF2B5EF4-FFF2-40B4-BE49-F238E27FC236}">
                <a16:creationId xmlns:a16="http://schemas.microsoft.com/office/drawing/2014/main" id="{7C7B8E25-C6E7-E749-CFF0-26BB584C6D9E}"/>
              </a:ext>
            </a:extLst>
          </p:cNvPr>
          <p:cNvSpPr/>
          <p:nvPr/>
        </p:nvSpPr>
        <p:spPr>
          <a:xfrm>
            <a:off x="2817961" y="3198242"/>
            <a:ext cx="1362973" cy="72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形态学变换</a:t>
            </a:r>
          </a:p>
        </p:txBody>
      </p:sp>
      <p:sp>
        <p:nvSpPr>
          <p:cNvPr id="8" name="矩形 7">
            <a:extLst>
              <a:ext uri="{FF2B5EF4-FFF2-40B4-BE49-F238E27FC236}">
                <a16:creationId xmlns:a16="http://schemas.microsoft.com/office/drawing/2014/main" id="{2C694B72-9C3D-F60C-32C6-2C3F4B93A546}"/>
              </a:ext>
            </a:extLst>
          </p:cNvPr>
          <p:cNvSpPr/>
          <p:nvPr/>
        </p:nvSpPr>
        <p:spPr>
          <a:xfrm>
            <a:off x="4733027" y="3198242"/>
            <a:ext cx="1362973" cy="72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轮廓查找</a:t>
            </a:r>
          </a:p>
        </p:txBody>
      </p:sp>
      <p:sp>
        <p:nvSpPr>
          <p:cNvPr id="9" name="矩形 8">
            <a:extLst>
              <a:ext uri="{FF2B5EF4-FFF2-40B4-BE49-F238E27FC236}">
                <a16:creationId xmlns:a16="http://schemas.microsoft.com/office/drawing/2014/main" id="{7CE2C35D-C8A5-7BB9-BBBD-4AE0B6392AF2}"/>
              </a:ext>
            </a:extLst>
          </p:cNvPr>
          <p:cNvSpPr/>
          <p:nvPr/>
        </p:nvSpPr>
        <p:spPr>
          <a:xfrm>
            <a:off x="2817962" y="4567685"/>
            <a:ext cx="1362973" cy="72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绑定</a:t>
            </a:r>
            <a:r>
              <a:rPr lang="en-US" altLang="zh-CN" dirty="0"/>
              <a:t>box</a:t>
            </a:r>
            <a:endParaRPr lang="zh-CN" altLang="en-US" dirty="0"/>
          </a:p>
        </p:txBody>
      </p:sp>
      <p:sp>
        <p:nvSpPr>
          <p:cNvPr id="10" name="矩形 9">
            <a:extLst>
              <a:ext uri="{FF2B5EF4-FFF2-40B4-BE49-F238E27FC236}">
                <a16:creationId xmlns:a16="http://schemas.microsoft.com/office/drawing/2014/main" id="{DA02A664-5F6E-9EF3-3FD7-767FBC43229D}"/>
              </a:ext>
            </a:extLst>
          </p:cNvPr>
          <p:cNvSpPr/>
          <p:nvPr/>
        </p:nvSpPr>
        <p:spPr>
          <a:xfrm>
            <a:off x="4733027" y="1828799"/>
            <a:ext cx="1362973" cy="724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滤波</a:t>
            </a:r>
          </a:p>
        </p:txBody>
      </p:sp>
      <p:cxnSp>
        <p:nvCxnSpPr>
          <p:cNvPr id="12" name="直接箭头连接符 11">
            <a:extLst>
              <a:ext uri="{FF2B5EF4-FFF2-40B4-BE49-F238E27FC236}">
                <a16:creationId xmlns:a16="http://schemas.microsoft.com/office/drawing/2014/main" id="{4B832AD6-1898-B77A-CE70-1C90FC641D6F}"/>
              </a:ext>
            </a:extLst>
          </p:cNvPr>
          <p:cNvCxnSpPr>
            <a:cxnSpLocks/>
            <a:stCxn id="4" idx="3"/>
            <a:endCxn id="5" idx="1"/>
          </p:cNvCxnSpPr>
          <p:nvPr/>
        </p:nvCxnSpPr>
        <p:spPr>
          <a:xfrm flipV="1">
            <a:off x="2398143" y="2191109"/>
            <a:ext cx="4198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8ED09D8-E819-6AFA-63A9-04E233877350}"/>
              </a:ext>
            </a:extLst>
          </p:cNvPr>
          <p:cNvCxnSpPr>
            <a:stCxn id="5" idx="3"/>
            <a:endCxn id="10" idx="1"/>
          </p:cNvCxnSpPr>
          <p:nvPr/>
        </p:nvCxnSpPr>
        <p:spPr>
          <a:xfrm>
            <a:off x="4180935" y="2191109"/>
            <a:ext cx="552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49D72CB6-41F0-6EB1-1FAD-34C09E7FCB90}"/>
              </a:ext>
            </a:extLst>
          </p:cNvPr>
          <p:cNvCxnSpPr>
            <a:stCxn id="10" idx="2"/>
            <a:endCxn id="6" idx="0"/>
          </p:cNvCxnSpPr>
          <p:nvPr/>
        </p:nvCxnSpPr>
        <p:spPr>
          <a:xfrm rot="5400000">
            <a:off x="3243173" y="1026901"/>
            <a:ext cx="644825" cy="36978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B8F1937-C63F-64E7-DB61-5B2E02548B6D}"/>
              </a:ext>
            </a:extLst>
          </p:cNvPr>
          <p:cNvCxnSpPr>
            <a:stCxn id="6" idx="3"/>
            <a:endCxn id="7" idx="1"/>
          </p:cNvCxnSpPr>
          <p:nvPr/>
        </p:nvCxnSpPr>
        <p:spPr>
          <a:xfrm flipV="1">
            <a:off x="2398141" y="3560552"/>
            <a:ext cx="41982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C2ED52A-96A3-D672-04E7-18EBA6B3A193}"/>
              </a:ext>
            </a:extLst>
          </p:cNvPr>
          <p:cNvCxnSpPr>
            <a:stCxn id="7" idx="3"/>
            <a:endCxn id="8" idx="1"/>
          </p:cNvCxnSpPr>
          <p:nvPr/>
        </p:nvCxnSpPr>
        <p:spPr>
          <a:xfrm>
            <a:off x="4180934" y="3560552"/>
            <a:ext cx="552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A4A72C78-510F-E027-2AD5-2344BAC959FB}"/>
              </a:ext>
            </a:extLst>
          </p:cNvPr>
          <p:cNvCxnSpPr>
            <a:stCxn id="8" idx="2"/>
            <a:endCxn id="9" idx="0"/>
          </p:cNvCxnSpPr>
          <p:nvPr/>
        </p:nvCxnSpPr>
        <p:spPr>
          <a:xfrm rot="5400000">
            <a:off x="4134570" y="3287741"/>
            <a:ext cx="644824" cy="19150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90119561-2BDF-F1C7-1BF5-FA5B1DDB4739}"/>
              </a:ext>
            </a:extLst>
          </p:cNvPr>
          <p:cNvSpPr/>
          <p:nvPr/>
        </p:nvSpPr>
        <p:spPr>
          <a:xfrm>
            <a:off x="2717321" y="3096883"/>
            <a:ext cx="1587260" cy="9402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9753155A-8C56-50A4-F9B6-193C76036940}"/>
              </a:ext>
            </a:extLst>
          </p:cNvPr>
          <p:cNvSpPr/>
          <p:nvPr/>
        </p:nvSpPr>
        <p:spPr>
          <a:xfrm>
            <a:off x="4606504" y="3096883"/>
            <a:ext cx="1587260" cy="9402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274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5E6626-54FF-B687-5EE2-AB79AD9C44B9}"/>
              </a:ext>
            </a:extLst>
          </p:cNvPr>
          <p:cNvSpPr>
            <a:spLocks noGrp="1"/>
          </p:cNvSpPr>
          <p:nvPr>
            <p:ph type="title"/>
          </p:nvPr>
        </p:nvSpPr>
        <p:spPr/>
        <p:txBody>
          <a:bodyPr/>
          <a:lstStyle/>
          <a:p>
            <a:r>
              <a:rPr lang="en-US" altLang="zh-CN" dirty="0"/>
              <a:t>OpenCV</a:t>
            </a:r>
            <a:r>
              <a:rPr lang="zh-CN" altLang="en-US" dirty="0"/>
              <a:t>中的</a:t>
            </a:r>
            <a:r>
              <a:rPr lang="en-US" altLang="zh-CN" dirty="0"/>
              <a:t>Mat</a:t>
            </a:r>
            <a:r>
              <a:rPr lang="zh-CN" altLang="en-US"/>
              <a:t>类</a:t>
            </a:r>
            <a:endParaRPr lang="zh-CN" altLang="en-US" dirty="0"/>
          </a:p>
        </p:txBody>
      </p:sp>
      <p:sp>
        <p:nvSpPr>
          <p:cNvPr id="3" name="内容占位符 2">
            <a:extLst>
              <a:ext uri="{FF2B5EF4-FFF2-40B4-BE49-F238E27FC236}">
                <a16:creationId xmlns:a16="http://schemas.microsoft.com/office/drawing/2014/main" id="{BF556DEA-A22E-F42A-9F74-4DA319A54D95}"/>
              </a:ext>
            </a:extLst>
          </p:cNvPr>
          <p:cNvSpPr>
            <a:spLocks noGrp="1"/>
          </p:cNvSpPr>
          <p:nvPr>
            <p:ph idx="1"/>
          </p:nvPr>
        </p:nvSpPr>
        <p:spPr>
          <a:xfrm>
            <a:off x="838200" y="1587398"/>
            <a:ext cx="10515600" cy="4589565"/>
          </a:xfrm>
        </p:spPr>
        <p:txBody>
          <a:bodyPr>
            <a:normAutofit fontScale="92500" lnSpcReduction="10000"/>
          </a:bodyPr>
          <a:lstStyle/>
          <a:p>
            <a:pPr marL="0" indent="0">
              <a:buNone/>
            </a:pPr>
            <a:r>
              <a:rPr lang="zh-CN" altLang="en-US" sz="2400" b="1" dirty="0">
                <a:solidFill>
                  <a:srgbClr val="333333"/>
                </a:solidFill>
                <a:latin typeface="MicrosoftYaHei"/>
              </a:rPr>
              <a:t>图像初始化</a:t>
            </a:r>
            <a:r>
              <a:rPr lang="zh-CN" altLang="en-US" sz="2400" b="1" i="0" dirty="0">
                <a:solidFill>
                  <a:srgbClr val="333333"/>
                </a:solidFill>
                <a:effectLst/>
                <a:latin typeface="MicrosoftYaHei"/>
              </a:rPr>
              <a:t>：</a:t>
            </a:r>
            <a:endParaRPr lang="en-US" altLang="zh-CN" sz="2400" b="1" i="0" dirty="0">
              <a:solidFill>
                <a:srgbClr val="333333"/>
              </a:solidFill>
              <a:effectLst/>
              <a:latin typeface="MicrosoftYaHei"/>
            </a:endParaRPr>
          </a:p>
          <a:p>
            <a:pPr marL="0" indent="0">
              <a:buNone/>
            </a:pPr>
            <a:r>
              <a:rPr lang="en-US" altLang="zh-CN" sz="2400" dirty="0" err="1">
                <a:solidFill>
                  <a:srgbClr val="333333"/>
                </a:solidFill>
                <a:latin typeface="MicrosoftYaHei"/>
              </a:rPr>
              <a:t>Src</a:t>
            </a:r>
            <a:r>
              <a:rPr lang="en-US" altLang="zh-CN" sz="2400" dirty="0">
                <a:solidFill>
                  <a:srgbClr val="333333"/>
                </a:solidFill>
                <a:latin typeface="MicrosoftYaHei"/>
              </a:rPr>
              <a:t>=Mat::zeros(200,400,CV_8UC3);//</a:t>
            </a:r>
            <a:r>
              <a:rPr lang="zh-CN" altLang="en-US" sz="2400" dirty="0">
                <a:solidFill>
                  <a:srgbClr val="333333"/>
                </a:solidFill>
                <a:latin typeface="MicrosoftYaHei"/>
              </a:rPr>
              <a:t>常用于初始化</a:t>
            </a:r>
            <a:r>
              <a:rPr lang="en-US" altLang="zh-CN" sz="2400" dirty="0" err="1">
                <a:solidFill>
                  <a:srgbClr val="333333"/>
                </a:solidFill>
                <a:latin typeface="MicrosoftYaHei"/>
              </a:rPr>
              <a:t>bgr</a:t>
            </a:r>
            <a:r>
              <a:rPr lang="zh-CN" altLang="en-US" sz="2400" dirty="0">
                <a:solidFill>
                  <a:srgbClr val="333333"/>
                </a:solidFill>
                <a:latin typeface="MicrosoftYaHei"/>
              </a:rPr>
              <a:t>、</a:t>
            </a:r>
            <a:r>
              <a:rPr lang="en-US" altLang="zh-CN" sz="2400" dirty="0" err="1">
                <a:solidFill>
                  <a:srgbClr val="333333"/>
                </a:solidFill>
                <a:latin typeface="MicrosoftYaHei"/>
              </a:rPr>
              <a:t>hsv</a:t>
            </a:r>
            <a:r>
              <a:rPr lang="zh-CN" altLang="en-US" sz="2400" dirty="0">
                <a:solidFill>
                  <a:srgbClr val="333333"/>
                </a:solidFill>
                <a:latin typeface="MicrosoftYaHei"/>
              </a:rPr>
              <a:t>等三通道色域图像</a:t>
            </a:r>
            <a:endParaRPr lang="en-US" altLang="zh-CN" sz="2400" dirty="0">
              <a:solidFill>
                <a:srgbClr val="333333"/>
              </a:solidFill>
              <a:latin typeface="MicrosoftYaHei"/>
            </a:endParaRPr>
          </a:p>
          <a:p>
            <a:pPr marL="0" indent="0">
              <a:buNone/>
            </a:pPr>
            <a:r>
              <a:rPr lang="en-US" altLang="zh-CN" sz="2400" dirty="0">
                <a:solidFill>
                  <a:srgbClr val="333333"/>
                </a:solidFill>
                <a:latin typeface="MicrosoftYaHei"/>
              </a:rPr>
              <a:t>8U</a:t>
            </a:r>
            <a:r>
              <a:rPr lang="zh-CN" altLang="en-US" sz="2400" dirty="0">
                <a:solidFill>
                  <a:srgbClr val="333333"/>
                </a:solidFill>
                <a:latin typeface="MicrosoftYaHei"/>
              </a:rPr>
              <a:t>：单个像素的数据为</a:t>
            </a:r>
            <a:r>
              <a:rPr lang="en-US" altLang="zh-CN" sz="2400" dirty="0">
                <a:solidFill>
                  <a:srgbClr val="333333"/>
                </a:solidFill>
                <a:latin typeface="MicrosoftYaHei"/>
              </a:rPr>
              <a:t>8</a:t>
            </a:r>
            <a:r>
              <a:rPr lang="zh-CN" altLang="en-US" sz="2400" dirty="0">
                <a:solidFill>
                  <a:srgbClr val="333333"/>
                </a:solidFill>
                <a:latin typeface="MicrosoftYaHei"/>
              </a:rPr>
              <a:t>位无符号数</a:t>
            </a:r>
            <a:endParaRPr lang="en-US" altLang="zh-CN" sz="2400" dirty="0">
              <a:solidFill>
                <a:srgbClr val="333333"/>
              </a:solidFill>
              <a:latin typeface="MicrosoftYaHei"/>
            </a:endParaRPr>
          </a:p>
          <a:p>
            <a:pPr marL="0" indent="0">
              <a:buNone/>
            </a:pPr>
            <a:r>
              <a:rPr lang="en-US" altLang="zh-CN" sz="2400" dirty="0">
                <a:solidFill>
                  <a:srgbClr val="333333"/>
                </a:solidFill>
                <a:latin typeface="MicrosoftYaHei"/>
              </a:rPr>
              <a:t>C3</a:t>
            </a:r>
            <a:r>
              <a:rPr lang="zh-CN" altLang="en-US" sz="2400" dirty="0">
                <a:solidFill>
                  <a:srgbClr val="333333"/>
                </a:solidFill>
                <a:latin typeface="MicrosoftYaHei"/>
              </a:rPr>
              <a:t>：单个像素由</a:t>
            </a:r>
            <a:r>
              <a:rPr lang="en-US" altLang="zh-CN" sz="2400" dirty="0">
                <a:solidFill>
                  <a:srgbClr val="333333"/>
                </a:solidFill>
                <a:latin typeface="MicrosoftYaHei"/>
              </a:rPr>
              <a:t>3</a:t>
            </a:r>
            <a:r>
              <a:rPr lang="zh-CN" altLang="en-US" sz="2400" dirty="0">
                <a:solidFill>
                  <a:srgbClr val="333333"/>
                </a:solidFill>
                <a:latin typeface="MicrosoftYaHei"/>
              </a:rPr>
              <a:t>个通道组成</a:t>
            </a:r>
            <a:endParaRPr lang="en-US" altLang="zh-CN" sz="2400" dirty="0">
              <a:solidFill>
                <a:srgbClr val="333333"/>
              </a:solidFill>
              <a:latin typeface="MicrosoftYaHei"/>
            </a:endParaRPr>
          </a:p>
          <a:p>
            <a:pPr marL="0" indent="0">
              <a:buNone/>
            </a:pPr>
            <a:r>
              <a:rPr lang="en-US" altLang="zh-CN" sz="2400" dirty="0">
                <a:solidFill>
                  <a:srgbClr val="333333"/>
                </a:solidFill>
                <a:latin typeface="MicrosoftYaHei"/>
              </a:rPr>
              <a:t>CV_32FC1—</a:t>
            </a:r>
            <a:r>
              <a:rPr lang="zh-CN" altLang="en-US" sz="2400" dirty="0">
                <a:solidFill>
                  <a:srgbClr val="333333"/>
                </a:solidFill>
                <a:latin typeface="MicrosoftYaHei"/>
              </a:rPr>
              <a:t>常用于生成运算用的矩阵</a:t>
            </a:r>
            <a:r>
              <a:rPr lang="en-US" altLang="zh-CN" sz="2400" dirty="0">
                <a:solidFill>
                  <a:srgbClr val="333333"/>
                </a:solidFill>
                <a:latin typeface="MicrosoftYaHei"/>
              </a:rPr>
              <a:t>	CV_8UC1—</a:t>
            </a:r>
            <a:r>
              <a:rPr lang="zh-CN" altLang="en-US" sz="2400" dirty="0">
                <a:solidFill>
                  <a:srgbClr val="333333"/>
                </a:solidFill>
                <a:latin typeface="MicrosoftYaHei"/>
              </a:rPr>
              <a:t>常用于初始化灰度图</a:t>
            </a:r>
            <a:br>
              <a:rPr lang="zh-CN" altLang="en-US" sz="2400" dirty="0"/>
            </a:br>
            <a:endParaRPr lang="en-US" altLang="zh-CN" sz="2400" dirty="0"/>
          </a:p>
          <a:p>
            <a:pPr marL="0" indent="0">
              <a:buNone/>
            </a:pPr>
            <a:r>
              <a:rPr lang="zh-CN" altLang="en-US" sz="2400" b="1" dirty="0">
                <a:solidFill>
                  <a:srgbClr val="333333"/>
                </a:solidFill>
                <a:latin typeface="MicrosoftYaHei"/>
              </a:rPr>
              <a:t>像素操作：</a:t>
            </a:r>
            <a:endParaRPr lang="en-US" altLang="zh-CN" sz="2400" b="1" dirty="0">
              <a:solidFill>
                <a:srgbClr val="333333"/>
              </a:solidFill>
              <a:latin typeface="MicrosoftYaHei"/>
            </a:endParaRPr>
          </a:p>
          <a:p>
            <a:pPr marL="0" indent="0">
              <a:buNone/>
            </a:pPr>
            <a:r>
              <a:rPr lang="en-US" altLang="zh-CN" sz="2400" dirty="0">
                <a:solidFill>
                  <a:srgbClr val="333333"/>
                </a:solidFill>
                <a:latin typeface="MicrosoftYaHei"/>
              </a:rPr>
              <a:t>B=src.at&lt;Vec3b&gt;(5,3)[0];//</a:t>
            </a:r>
            <a:r>
              <a:rPr lang="zh-CN" altLang="en-US" sz="2400" dirty="0">
                <a:solidFill>
                  <a:srgbClr val="333333"/>
                </a:solidFill>
                <a:latin typeface="MicrosoftYaHei"/>
              </a:rPr>
              <a:t>取出图像中</a:t>
            </a:r>
            <a:r>
              <a:rPr lang="en-US" altLang="zh-CN" sz="2400" dirty="0">
                <a:solidFill>
                  <a:srgbClr val="333333"/>
                </a:solidFill>
                <a:latin typeface="MicrosoftYaHei"/>
              </a:rPr>
              <a:t>5</a:t>
            </a:r>
            <a:r>
              <a:rPr lang="zh-CN" altLang="en-US" sz="2400" dirty="0">
                <a:solidFill>
                  <a:srgbClr val="333333"/>
                </a:solidFill>
                <a:latin typeface="MicrosoftYaHei"/>
              </a:rPr>
              <a:t>行</a:t>
            </a:r>
            <a:r>
              <a:rPr lang="en-US" altLang="zh-CN" sz="2400" dirty="0">
                <a:solidFill>
                  <a:srgbClr val="333333"/>
                </a:solidFill>
                <a:latin typeface="MicrosoftYaHei"/>
              </a:rPr>
              <a:t>3</a:t>
            </a:r>
            <a:r>
              <a:rPr lang="zh-CN" altLang="en-US" sz="2400" dirty="0">
                <a:solidFill>
                  <a:srgbClr val="333333"/>
                </a:solidFill>
                <a:latin typeface="MicrosoftYaHei"/>
              </a:rPr>
              <a:t>列像素的</a:t>
            </a:r>
            <a:r>
              <a:rPr lang="en-US" altLang="zh-CN" sz="2400" dirty="0">
                <a:solidFill>
                  <a:srgbClr val="333333"/>
                </a:solidFill>
                <a:latin typeface="MicrosoftYaHei"/>
              </a:rPr>
              <a:t>B</a:t>
            </a:r>
            <a:r>
              <a:rPr lang="zh-CN" altLang="en-US" sz="2400" dirty="0">
                <a:solidFill>
                  <a:srgbClr val="333333"/>
                </a:solidFill>
                <a:latin typeface="MicrosoftYaHei"/>
              </a:rPr>
              <a:t>通道值（若为</a:t>
            </a:r>
            <a:r>
              <a:rPr lang="en-US" altLang="zh-CN" sz="2400" dirty="0">
                <a:solidFill>
                  <a:srgbClr val="333333"/>
                </a:solidFill>
                <a:latin typeface="MicrosoftYaHei"/>
              </a:rPr>
              <a:t>BGR</a:t>
            </a:r>
            <a:r>
              <a:rPr lang="zh-CN" altLang="en-US" sz="2400" dirty="0">
                <a:solidFill>
                  <a:srgbClr val="333333"/>
                </a:solidFill>
                <a:latin typeface="MicrosoftYaHei"/>
              </a:rPr>
              <a:t>色域）</a:t>
            </a:r>
            <a:endParaRPr lang="en-US" altLang="zh-CN" sz="2400" dirty="0">
              <a:solidFill>
                <a:srgbClr val="333333"/>
              </a:solidFill>
              <a:latin typeface="MicrosoftYaHei"/>
            </a:endParaRPr>
          </a:p>
          <a:p>
            <a:pPr marL="0" indent="0">
              <a:buNone/>
            </a:pPr>
            <a:r>
              <a:rPr lang="en-US" altLang="zh-CN" sz="2400" dirty="0">
                <a:solidFill>
                  <a:srgbClr val="333333"/>
                </a:solidFill>
                <a:latin typeface="MicrosoftYaHei"/>
              </a:rPr>
              <a:t>Vec3b</a:t>
            </a:r>
            <a:r>
              <a:rPr lang="zh-CN" altLang="en-US" sz="2400" dirty="0">
                <a:solidFill>
                  <a:srgbClr val="333333"/>
                </a:solidFill>
                <a:latin typeface="MicrosoftYaHei"/>
              </a:rPr>
              <a:t>：</a:t>
            </a:r>
            <a:r>
              <a:rPr lang="en-US" altLang="zh-CN" sz="2400" dirty="0" err="1">
                <a:solidFill>
                  <a:srgbClr val="333333"/>
                </a:solidFill>
                <a:latin typeface="MicrosoftYaHei"/>
              </a:rPr>
              <a:t>opencv</a:t>
            </a:r>
            <a:r>
              <a:rPr lang="zh-CN" altLang="en-US" sz="2400" dirty="0">
                <a:solidFill>
                  <a:srgbClr val="333333"/>
                </a:solidFill>
                <a:latin typeface="MicrosoftYaHei"/>
              </a:rPr>
              <a:t>存储三通道图像像素时所用的数据结构，类似于长度为</a:t>
            </a:r>
            <a:r>
              <a:rPr lang="en-US" altLang="zh-CN" sz="2400" dirty="0">
                <a:solidFill>
                  <a:srgbClr val="333333"/>
                </a:solidFill>
                <a:latin typeface="MicrosoftYaHei"/>
              </a:rPr>
              <a:t>3</a:t>
            </a:r>
            <a:r>
              <a:rPr lang="zh-CN" altLang="en-US" sz="2400" dirty="0">
                <a:solidFill>
                  <a:srgbClr val="333333"/>
                </a:solidFill>
                <a:latin typeface="MicrosoftYaHei"/>
              </a:rPr>
              <a:t>的</a:t>
            </a:r>
            <a:r>
              <a:rPr lang="en-US" altLang="zh-CN" sz="2400" dirty="0">
                <a:solidFill>
                  <a:srgbClr val="333333"/>
                </a:solidFill>
                <a:latin typeface="MicrosoftYaHei"/>
              </a:rPr>
              <a:t>vector&lt;char&gt;</a:t>
            </a:r>
          </a:p>
          <a:p>
            <a:pPr marL="0" indent="0">
              <a:buNone/>
            </a:pPr>
            <a:r>
              <a:rPr lang="en-US" altLang="zh-CN" sz="2400" dirty="0">
                <a:solidFill>
                  <a:srgbClr val="333333"/>
                </a:solidFill>
                <a:latin typeface="MicrosoftYaHei"/>
              </a:rPr>
              <a:t>8UC1—</a:t>
            </a:r>
            <a:r>
              <a:rPr lang="en-US" altLang="zh-CN" sz="2400" dirty="0" err="1">
                <a:solidFill>
                  <a:srgbClr val="333333"/>
                </a:solidFill>
                <a:latin typeface="MicrosoftYaHei"/>
              </a:rPr>
              <a:t>uchar</a:t>
            </a:r>
            <a:r>
              <a:rPr lang="en-US" altLang="zh-CN" sz="2400" dirty="0">
                <a:solidFill>
                  <a:srgbClr val="333333"/>
                </a:solidFill>
                <a:latin typeface="MicrosoftYaHei"/>
              </a:rPr>
              <a:t>	32FC1--float</a:t>
            </a:r>
            <a:br>
              <a:rPr lang="zh-CN" altLang="en-US" dirty="0"/>
            </a:br>
            <a:r>
              <a:rPr lang="en-US" altLang="zh-CN" sz="1700" dirty="0"/>
              <a:t>Mat </a:t>
            </a:r>
            <a:r>
              <a:rPr lang="en-US" altLang="zh-CN" sz="1700" dirty="0" err="1"/>
              <a:t>img</a:t>
            </a:r>
            <a:r>
              <a:rPr lang="en-US" altLang="zh-CN" sz="1700" dirty="0"/>
              <a:t>;</a:t>
            </a:r>
          </a:p>
          <a:p>
            <a:pPr marL="0" indent="0">
              <a:buNone/>
            </a:pPr>
            <a:r>
              <a:rPr lang="en-US" altLang="zh-CN" sz="1700" dirty="0"/>
              <a:t>img.at&lt;Vec3b&gt;(</a:t>
            </a:r>
            <a:r>
              <a:rPr lang="en-US" altLang="zh-CN" sz="1700" dirty="0" err="1"/>
              <a:t>rol,col</a:t>
            </a:r>
            <a:r>
              <a:rPr lang="en-US" altLang="zh-CN" sz="1700" dirty="0"/>
              <a:t>)[1]=255</a:t>
            </a:r>
          </a:p>
          <a:p>
            <a:pPr marL="0" indent="0">
              <a:buNone/>
            </a:pPr>
            <a:endParaRPr lang="zh-CN" altLang="en-US" dirty="0"/>
          </a:p>
          <a:p>
            <a:endParaRPr lang="zh-CN" altLang="en-US" dirty="0"/>
          </a:p>
        </p:txBody>
      </p:sp>
    </p:spTree>
    <p:extLst>
      <p:ext uri="{BB962C8B-B14F-4D97-AF65-F5344CB8AC3E}">
        <p14:creationId xmlns:p14="http://schemas.microsoft.com/office/powerpoint/2010/main" val="3944111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8A66D-CD8F-B05C-F302-82CC511C564A}"/>
              </a:ext>
            </a:extLst>
          </p:cNvPr>
          <p:cNvSpPr>
            <a:spLocks noGrp="1"/>
          </p:cNvSpPr>
          <p:nvPr>
            <p:ph type="title"/>
          </p:nvPr>
        </p:nvSpPr>
        <p:spPr/>
        <p:txBody>
          <a:bodyPr/>
          <a:lstStyle/>
          <a:p>
            <a:r>
              <a:rPr lang="zh-CN" altLang="en-US" dirty="0"/>
              <a:t>辅瞄的图像处理</a:t>
            </a:r>
            <a:r>
              <a:rPr lang="en-US" altLang="zh-CN" dirty="0"/>
              <a:t>—</a:t>
            </a:r>
            <a:r>
              <a:rPr lang="zh-CN" altLang="en-US" dirty="0"/>
              <a:t>查找轮廓</a:t>
            </a:r>
            <a:r>
              <a:rPr lang="en-US" altLang="zh-CN" dirty="0" err="1"/>
              <a:t>findcontours</a:t>
            </a:r>
            <a:endParaRPr lang="zh-CN" altLang="en-US" dirty="0"/>
          </a:p>
        </p:txBody>
      </p:sp>
      <p:sp>
        <p:nvSpPr>
          <p:cNvPr id="3" name="内容占位符 2">
            <a:extLst>
              <a:ext uri="{FF2B5EF4-FFF2-40B4-BE49-F238E27FC236}">
                <a16:creationId xmlns:a16="http://schemas.microsoft.com/office/drawing/2014/main" id="{B5A0CDD5-10E3-3C32-3976-4DEA666521F2}"/>
              </a:ext>
            </a:extLst>
          </p:cNvPr>
          <p:cNvSpPr>
            <a:spLocks noGrp="1"/>
          </p:cNvSpPr>
          <p:nvPr>
            <p:ph idx="1"/>
          </p:nvPr>
        </p:nvSpPr>
        <p:spPr>
          <a:xfrm>
            <a:off x="838200" y="1565453"/>
            <a:ext cx="10515600" cy="4611510"/>
          </a:xfrm>
        </p:spPr>
        <p:txBody>
          <a:bodyPr>
            <a:normAutofit fontScale="92500" lnSpcReduction="10000"/>
          </a:bodyPr>
          <a:lstStyle/>
          <a:p>
            <a:pPr marL="0" indent="0">
              <a:buNone/>
            </a:pPr>
            <a:r>
              <a:rPr lang="en-US" altLang="zh-CN" dirty="0"/>
              <a:t>cv :: </a:t>
            </a:r>
            <a:r>
              <a:rPr lang="en-US" altLang="zh-CN" dirty="0" err="1"/>
              <a:t>findcontours</a:t>
            </a:r>
            <a:r>
              <a:rPr lang="en-US" altLang="zh-CN" dirty="0"/>
              <a:t>:</a:t>
            </a:r>
          </a:p>
          <a:p>
            <a:pPr marL="0" indent="0" algn="l">
              <a:lnSpc>
                <a:spcPct val="110000"/>
              </a:lnSpc>
              <a:buNone/>
            </a:pPr>
            <a:r>
              <a:rPr lang="zh-CN" altLang="en-US" sz="1800" b="0" i="0" dirty="0">
                <a:solidFill>
                  <a:srgbClr val="4D4D4D"/>
                </a:solidFill>
                <a:effectLst/>
              </a:rPr>
              <a:t>第一个参数：</a:t>
            </a:r>
            <a:r>
              <a:rPr lang="en-US" altLang="zh-CN" sz="1800" b="1" i="0" dirty="0">
                <a:solidFill>
                  <a:srgbClr val="4D4D4D"/>
                </a:solidFill>
                <a:effectLst/>
              </a:rPr>
              <a:t>image</a:t>
            </a:r>
            <a:r>
              <a:rPr lang="zh-CN" altLang="en-US" sz="1800" b="0" i="0" dirty="0">
                <a:solidFill>
                  <a:srgbClr val="4D4D4D"/>
                </a:solidFill>
                <a:effectLst/>
              </a:rPr>
              <a:t>，单通道图像矩阵，</a:t>
            </a:r>
            <a:r>
              <a:rPr lang="zh-CN" altLang="en-US" sz="1800" b="1" i="0" dirty="0">
                <a:solidFill>
                  <a:srgbClr val="4D4D4D"/>
                </a:solidFill>
                <a:effectLst/>
              </a:rPr>
              <a:t>可以是灰度图</a:t>
            </a:r>
            <a:r>
              <a:rPr lang="zh-CN" altLang="en-US" sz="1800" b="0" i="0" dirty="0">
                <a:solidFill>
                  <a:srgbClr val="4D4D4D"/>
                </a:solidFill>
                <a:effectLst/>
              </a:rPr>
              <a:t>，但更常用的是二值图像，一般是经过</a:t>
            </a:r>
            <a:r>
              <a:rPr lang="en-US" altLang="zh-CN" sz="1800" b="0" i="0" dirty="0">
                <a:solidFill>
                  <a:srgbClr val="4D4D4D"/>
                </a:solidFill>
                <a:effectLst/>
              </a:rPr>
              <a:t>Canny</a:t>
            </a:r>
            <a:r>
              <a:rPr lang="zh-CN" altLang="en-US" sz="1800" b="0" i="0" dirty="0">
                <a:solidFill>
                  <a:srgbClr val="4D4D4D"/>
                </a:solidFill>
                <a:effectLst/>
              </a:rPr>
              <a:t>、拉普拉斯等边缘检测算子处理过的二值图像；</a:t>
            </a:r>
            <a:endParaRPr lang="en-US" altLang="zh-CN" sz="1800" b="0" i="0" dirty="0">
              <a:solidFill>
                <a:srgbClr val="4D4D4D"/>
              </a:solidFill>
              <a:effectLst/>
            </a:endParaRPr>
          </a:p>
          <a:p>
            <a:pPr marL="0" indent="0" algn="l">
              <a:lnSpc>
                <a:spcPct val="110000"/>
              </a:lnSpc>
              <a:buNone/>
            </a:pPr>
            <a:r>
              <a:rPr lang="zh-CN" altLang="en-US" sz="1800" b="0" i="0" dirty="0">
                <a:solidFill>
                  <a:srgbClr val="4D4D4D"/>
                </a:solidFill>
                <a:effectLst/>
              </a:rPr>
              <a:t>第二个参数：</a:t>
            </a:r>
            <a:r>
              <a:rPr lang="en-US" altLang="zh-CN" sz="1800" b="1" i="0" dirty="0">
                <a:solidFill>
                  <a:srgbClr val="4D4D4D"/>
                </a:solidFill>
                <a:effectLst/>
              </a:rPr>
              <a:t>contours</a:t>
            </a:r>
            <a:r>
              <a:rPr lang="zh-CN" altLang="en-US" sz="1800" b="0" i="0" dirty="0">
                <a:solidFill>
                  <a:srgbClr val="4D4D4D"/>
                </a:solidFill>
                <a:effectLst/>
              </a:rPr>
              <a:t>，定义为</a:t>
            </a:r>
            <a:r>
              <a:rPr lang="zh-CN" altLang="en-US" sz="1800" b="1" i="0" dirty="0">
                <a:solidFill>
                  <a:srgbClr val="4D4D4D"/>
                </a:solidFill>
                <a:effectLst/>
              </a:rPr>
              <a:t>“</a:t>
            </a:r>
            <a:r>
              <a:rPr lang="en-US" altLang="zh-CN" sz="1800" b="1" i="0" dirty="0">
                <a:solidFill>
                  <a:srgbClr val="4D4D4D"/>
                </a:solidFill>
                <a:effectLst/>
              </a:rPr>
              <a:t>vector&lt;vector&lt;Point&gt;&gt; contours”</a:t>
            </a:r>
            <a:r>
              <a:rPr lang="zh-CN" altLang="en-US" sz="1800" b="1" i="0" dirty="0">
                <a:solidFill>
                  <a:srgbClr val="4D4D4D"/>
                </a:solidFill>
                <a:effectLst/>
              </a:rPr>
              <a:t>，</a:t>
            </a:r>
            <a:r>
              <a:rPr lang="zh-CN" altLang="en-US" sz="1800" b="0" i="0" dirty="0">
                <a:solidFill>
                  <a:srgbClr val="4D4D4D"/>
                </a:solidFill>
                <a:effectLst/>
              </a:rPr>
              <a:t>是一个向量，并且是一个双重向量，</a:t>
            </a:r>
            <a:r>
              <a:rPr lang="zh-CN" altLang="en-US" sz="1800" b="1" i="0" dirty="0">
                <a:solidFill>
                  <a:srgbClr val="4D4D4D"/>
                </a:solidFill>
                <a:effectLst/>
              </a:rPr>
              <a:t>向量内每个元素保存了一组由连续的</a:t>
            </a:r>
            <a:r>
              <a:rPr lang="en-US" altLang="zh-CN" sz="1800" b="1" i="0" dirty="0">
                <a:solidFill>
                  <a:srgbClr val="4D4D4D"/>
                </a:solidFill>
                <a:effectLst/>
              </a:rPr>
              <a:t>Point</a:t>
            </a:r>
            <a:r>
              <a:rPr lang="zh-CN" altLang="en-US" sz="1800" b="1" i="0" dirty="0">
                <a:solidFill>
                  <a:srgbClr val="4D4D4D"/>
                </a:solidFill>
                <a:effectLst/>
              </a:rPr>
              <a:t>点构成的点的集合的向量</a:t>
            </a:r>
            <a:r>
              <a:rPr lang="zh-CN" altLang="en-US" sz="1800" b="0" i="0" dirty="0">
                <a:solidFill>
                  <a:srgbClr val="4D4D4D"/>
                </a:solidFill>
                <a:effectLst/>
              </a:rPr>
              <a:t>，每一组</a:t>
            </a:r>
            <a:r>
              <a:rPr lang="en-US" altLang="zh-CN" sz="1800" b="0" i="0" dirty="0">
                <a:solidFill>
                  <a:srgbClr val="4D4D4D"/>
                </a:solidFill>
                <a:effectLst/>
              </a:rPr>
              <a:t>Point</a:t>
            </a:r>
            <a:r>
              <a:rPr lang="zh-CN" altLang="en-US" sz="1800" b="0" i="0" dirty="0">
                <a:solidFill>
                  <a:srgbClr val="4D4D4D"/>
                </a:solidFill>
                <a:effectLst/>
              </a:rPr>
              <a:t>点集就是一个轮廓。  有多少轮廓，向量</a:t>
            </a:r>
            <a:r>
              <a:rPr lang="en-US" altLang="zh-CN" sz="1800" b="0" i="0" dirty="0">
                <a:solidFill>
                  <a:srgbClr val="4D4D4D"/>
                </a:solidFill>
                <a:effectLst/>
              </a:rPr>
              <a:t>contours</a:t>
            </a:r>
            <a:r>
              <a:rPr lang="zh-CN" altLang="en-US" sz="1800" b="0" i="0" dirty="0">
                <a:solidFill>
                  <a:srgbClr val="4D4D4D"/>
                </a:solidFill>
                <a:effectLst/>
              </a:rPr>
              <a:t>就有多少元素。</a:t>
            </a:r>
            <a:endParaRPr lang="en-US" altLang="zh-CN" sz="1800" b="0" i="0" dirty="0">
              <a:solidFill>
                <a:srgbClr val="4D4D4D"/>
              </a:solidFill>
              <a:effectLst/>
            </a:endParaRPr>
          </a:p>
          <a:p>
            <a:pPr marL="0" indent="0" algn="l">
              <a:lnSpc>
                <a:spcPct val="110000"/>
              </a:lnSpc>
              <a:buNone/>
            </a:pPr>
            <a:r>
              <a:rPr lang="zh-CN" altLang="en-US" sz="1800" b="0" i="0" dirty="0">
                <a:solidFill>
                  <a:srgbClr val="4D4D4D"/>
                </a:solidFill>
                <a:effectLst/>
              </a:rPr>
              <a:t>第三个参数：</a:t>
            </a:r>
            <a:r>
              <a:rPr lang="en-US" altLang="zh-CN" sz="1800" b="1" i="0" dirty="0">
                <a:solidFill>
                  <a:srgbClr val="4D4D4D"/>
                </a:solidFill>
                <a:effectLst/>
              </a:rPr>
              <a:t>hierarchy</a:t>
            </a:r>
            <a:r>
              <a:rPr lang="zh-CN" altLang="en-US" sz="1800" b="0" i="0" dirty="0">
                <a:solidFill>
                  <a:srgbClr val="4D4D4D"/>
                </a:solidFill>
                <a:effectLst/>
              </a:rPr>
              <a:t>，定义为</a:t>
            </a:r>
            <a:r>
              <a:rPr lang="zh-CN" altLang="en-US" sz="1800" b="1" i="0" dirty="0">
                <a:solidFill>
                  <a:srgbClr val="4D4D4D"/>
                </a:solidFill>
                <a:effectLst/>
              </a:rPr>
              <a:t>“</a:t>
            </a:r>
            <a:r>
              <a:rPr lang="en-US" altLang="zh-CN" sz="1800" b="1" i="0" dirty="0">
                <a:solidFill>
                  <a:srgbClr val="4D4D4D"/>
                </a:solidFill>
                <a:effectLst/>
              </a:rPr>
              <a:t>vector&lt;Vec4i&gt; hierarchy”</a:t>
            </a:r>
            <a:r>
              <a:rPr lang="zh-CN" altLang="en-US" sz="1800" b="0" i="0" dirty="0">
                <a:solidFill>
                  <a:srgbClr val="4D4D4D"/>
                </a:solidFill>
                <a:effectLst/>
              </a:rPr>
              <a:t>，先来看一下</a:t>
            </a:r>
            <a:r>
              <a:rPr lang="en-US" altLang="zh-CN" sz="1800" b="0" i="0" dirty="0">
                <a:solidFill>
                  <a:srgbClr val="4D4D4D"/>
                </a:solidFill>
                <a:effectLst/>
              </a:rPr>
              <a:t>Vec4i</a:t>
            </a:r>
            <a:r>
              <a:rPr lang="zh-CN" altLang="en-US" sz="1800" b="0" i="0" dirty="0">
                <a:solidFill>
                  <a:srgbClr val="4D4D4D"/>
                </a:solidFill>
                <a:effectLst/>
              </a:rPr>
              <a:t>的定义：</a:t>
            </a:r>
          </a:p>
          <a:p>
            <a:pPr marL="0" indent="0" algn="l">
              <a:lnSpc>
                <a:spcPct val="110000"/>
              </a:lnSpc>
              <a:buNone/>
            </a:pPr>
            <a:r>
              <a:rPr lang="zh-CN" altLang="en-US" sz="1800" b="0" i="0" dirty="0">
                <a:solidFill>
                  <a:srgbClr val="4D4D4D"/>
                </a:solidFill>
                <a:effectLst/>
              </a:rPr>
              <a:t>                           </a:t>
            </a:r>
            <a:r>
              <a:rPr lang="en-US" altLang="zh-CN" sz="1800" b="0" i="0" dirty="0">
                <a:solidFill>
                  <a:srgbClr val="4D4D4D"/>
                </a:solidFill>
                <a:effectLst/>
              </a:rPr>
              <a:t>typedef   </a:t>
            </a:r>
            <a:r>
              <a:rPr lang="en-US" altLang="zh-CN" sz="1800" b="0" i="0" dirty="0" err="1">
                <a:solidFill>
                  <a:srgbClr val="4D4D4D"/>
                </a:solidFill>
                <a:effectLst/>
              </a:rPr>
              <a:t>Vec</a:t>
            </a:r>
            <a:r>
              <a:rPr lang="en-US" altLang="zh-CN" sz="1800" b="0" i="0" dirty="0">
                <a:solidFill>
                  <a:srgbClr val="4D4D4D"/>
                </a:solidFill>
                <a:effectLst/>
              </a:rPr>
              <a:t>&lt;int,4&gt;  Vec4i;                                                                                             </a:t>
            </a:r>
          </a:p>
          <a:p>
            <a:pPr marL="0" indent="0" algn="l">
              <a:lnSpc>
                <a:spcPct val="110000"/>
              </a:lnSpc>
              <a:buNone/>
            </a:pPr>
            <a:r>
              <a:rPr lang="en-US" altLang="zh-CN" sz="1800" b="0" i="0" dirty="0">
                <a:solidFill>
                  <a:srgbClr val="4D4D4D"/>
                </a:solidFill>
                <a:effectLst/>
              </a:rPr>
              <a:t>Vec4i</a:t>
            </a:r>
            <a:r>
              <a:rPr lang="zh-CN" altLang="en-US" sz="1800" b="0" i="0" dirty="0">
                <a:solidFill>
                  <a:srgbClr val="4D4D4D"/>
                </a:solidFill>
                <a:effectLst/>
              </a:rPr>
              <a:t>是</a:t>
            </a:r>
            <a:r>
              <a:rPr lang="en-US" altLang="zh-CN" sz="1800" b="0" i="0" dirty="0" err="1">
                <a:solidFill>
                  <a:srgbClr val="4D4D4D"/>
                </a:solidFill>
                <a:effectLst/>
              </a:rPr>
              <a:t>Vec</a:t>
            </a:r>
            <a:r>
              <a:rPr lang="en-US" altLang="zh-CN" sz="1800" b="0" i="0" dirty="0">
                <a:solidFill>
                  <a:srgbClr val="4D4D4D"/>
                </a:solidFill>
                <a:effectLst/>
              </a:rPr>
              <a:t>&lt;int,4&gt;</a:t>
            </a:r>
            <a:r>
              <a:rPr lang="zh-CN" altLang="en-US" sz="1800" b="0" i="0" dirty="0">
                <a:solidFill>
                  <a:srgbClr val="4D4D4D"/>
                </a:solidFill>
                <a:effectLst/>
              </a:rPr>
              <a:t>的别名，定义了一个“</a:t>
            </a:r>
            <a:r>
              <a:rPr lang="zh-CN" altLang="en-US" sz="1800" b="1" i="0" dirty="0">
                <a:solidFill>
                  <a:srgbClr val="4D4D4D"/>
                </a:solidFill>
                <a:effectLst/>
              </a:rPr>
              <a:t>向量内每一个元素包含了</a:t>
            </a:r>
            <a:r>
              <a:rPr lang="en-US" altLang="zh-CN" sz="1800" b="1" i="0" dirty="0">
                <a:solidFill>
                  <a:srgbClr val="4D4D4D"/>
                </a:solidFill>
                <a:effectLst/>
              </a:rPr>
              <a:t>4</a:t>
            </a:r>
            <a:r>
              <a:rPr lang="zh-CN" altLang="en-US" sz="1800" b="1" i="0" dirty="0">
                <a:solidFill>
                  <a:srgbClr val="4D4D4D"/>
                </a:solidFill>
                <a:effectLst/>
              </a:rPr>
              <a:t>个</a:t>
            </a:r>
            <a:r>
              <a:rPr lang="en-US" altLang="zh-CN" sz="1800" b="1" i="0" dirty="0">
                <a:solidFill>
                  <a:srgbClr val="4D4D4D"/>
                </a:solidFill>
                <a:effectLst/>
              </a:rPr>
              <a:t>int</a:t>
            </a:r>
            <a:r>
              <a:rPr lang="zh-CN" altLang="en-US" sz="1800" b="1" i="0" dirty="0">
                <a:solidFill>
                  <a:srgbClr val="4D4D4D"/>
                </a:solidFill>
                <a:effectLst/>
              </a:rPr>
              <a:t>型变量</a:t>
            </a:r>
            <a:r>
              <a:rPr lang="zh-CN" altLang="en-US" sz="1800" b="0" i="0" dirty="0">
                <a:solidFill>
                  <a:srgbClr val="4D4D4D"/>
                </a:solidFill>
                <a:effectLst/>
              </a:rPr>
              <a:t>”的向量。所以从定义上看，</a:t>
            </a:r>
            <a:r>
              <a:rPr lang="en-US" altLang="zh-CN" sz="1800" b="0" i="0" dirty="0">
                <a:solidFill>
                  <a:srgbClr val="4D4D4D"/>
                </a:solidFill>
                <a:effectLst/>
              </a:rPr>
              <a:t>hierarchy</a:t>
            </a:r>
            <a:r>
              <a:rPr lang="zh-CN" altLang="en-US" sz="1800" b="0" i="0" dirty="0">
                <a:solidFill>
                  <a:srgbClr val="4D4D4D"/>
                </a:solidFill>
                <a:effectLst/>
              </a:rPr>
              <a:t>也是一个向量，向量内每个元素保存了一个包含</a:t>
            </a:r>
            <a:r>
              <a:rPr lang="en-US" altLang="zh-CN" sz="1800" b="0" i="0" dirty="0">
                <a:solidFill>
                  <a:srgbClr val="4D4D4D"/>
                </a:solidFill>
                <a:effectLst/>
              </a:rPr>
              <a:t>4</a:t>
            </a:r>
            <a:r>
              <a:rPr lang="zh-CN" altLang="en-US" sz="1800" b="0" i="0" dirty="0">
                <a:solidFill>
                  <a:srgbClr val="4D4D4D"/>
                </a:solidFill>
                <a:effectLst/>
              </a:rPr>
              <a:t>个</a:t>
            </a:r>
            <a:r>
              <a:rPr lang="en-US" altLang="zh-CN" sz="1800" b="0" i="0" dirty="0">
                <a:solidFill>
                  <a:srgbClr val="4D4D4D"/>
                </a:solidFill>
                <a:effectLst/>
              </a:rPr>
              <a:t>int</a:t>
            </a:r>
            <a:r>
              <a:rPr lang="zh-CN" altLang="en-US" sz="1800" b="0" i="0" dirty="0">
                <a:solidFill>
                  <a:srgbClr val="4D4D4D"/>
                </a:solidFill>
                <a:effectLst/>
              </a:rPr>
              <a:t>整型的数组。向量</a:t>
            </a:r>
            <a:r>
              <a:rPr lang="en-US" altLang="zh-CN" sz="1800" b="0" i="0" dirty="0" err="1">
                <a:solidFill>
                  <a:srgbClr val="4D4D4D"/>
                </a:solidFill>
                <a:effectLst/>
              </a:rPr>
              <a:t>hiararchy</a:t>
            </a:r>
            <a:r>
              <a:rPr lang="zh-CN" altLang="en-US" sz="1800" b="0" i="0" dirty="0">
                <a:solidFill>
                  <a:srgbClr val="4D4D4D"/>
                </a:solidFill>
                <a:effectLst/>
              </a:rPr>
              <a:t>内的元素和轮廓向量</a:t>
            </a:r>
            <a:r>
              <a:rPr lang="en-US" altLang="zh-CN" sz="1800" b="0" i="0" dirty="0">
                <a:solidFill>
                  <a:srgbClr val="4D4D4D"/>
                </a:solidFill>
                <a:effectLst/>
              </a:rPr>
              <a:t>contours</a:t>
            </a:r>
            <a:r>
              <a:rPr lang="zh-CN" altLang="en-US" sz="1800" b="0" i="0" dirty="0">
                <a:solidFill>
                  <a:srgbClr val="4D4D4D"/>
                </a:solidFill>
                <a:effectLst/>
              </a:rPr>
              <a:t>内的元素是一一对应的。</a:t>
            </a:r>
            <a:r>
              <a:rPr lang="en-US" altLang="zh-CN" sz="1800" b="0" i="0" dirty="0">
                <a:solidFill>
                  <a:srgbClr val="4D4D4D"/>
                </a:solidFill>
                <a:effectLst/>
              </a:rPr>
              <a:t>hierarchy</a:t>
            </a:r>
            <a:r>
              <a:rPr lang="zh-CN" altLang="en-US" sz="1800" b="0" i="0" dirty="0">
                <a:solidFill>
                  <a:srgbClr val="4D4D4D"/>
                </a:solidFill>
                <a:effectLst/>
              </a:rPr>
              <a:t>向量内每一个元素的</a:t>
            </a:r>
            <a:r>
              <a:rPr lang="en-US" altLang="zh-CN" sz="1800" b="0" i="0" dirty="0">
                <a:solidFill>
                  <a:srgbClr val="4D4D4D"/>
                </a:solidFill>
                <a:effectLst/>
              </a:rPr>
              <a:t>4</a:t>
            </a:r>
            <a:r>
              <a:rPr lang="zh-CN" altLang="en-US" sz="1800" b="0" i="0" dirty="0">
                <a:solidFill>
                  <a:srgbClr val="4D4D4D"/>
                </a:solidFill>
                <a:effectLst/>
              </a:rPr>
              <a:t>个</a:t>
            </a:r>
            <a:r>
              <a:rPr lang="en-US" altLang="zh-CN" sz="1800" b="0" i="0" dirty="0">
                <a:solidFill>
                  <a:srgbClr val="4D4D4D"/>
                </a:solidFill>
                <a:effectLst/>
              </a:rPr>
              <a:t>int</a:t>
            </a:r>
            <a:r>
              <a:rPr lang="zh-CN" altLang="en-US" sz="1800" b="0" i="0" dirty="0">
                <a:solidFill>
                  <a:srgbClr val="4D4D4D"/>
                </a:solidFill>
                <a:effectLst/>
              </a:rPr>
              <a:t>型变量</a:t>
            </a:r>
            <a:r>
              <a:rPr lang="en-US" altLang="zh-CN" sz="1800" b="0" i="0" dirty="0">
                <a:solidFill>
                  <a:srgbClr val="4D4D4D"/>
                </a:solidFill>
                <a:effectLst/>
              </a:rPr>
              <a:t>hierarchy[</a:t>
            </a:r>
            <a:r>
              <a:rPr lang="en-US" altLang="zh-CN" sz="1800" b="0" i="0" dirty="0" err="1">
                <a:solidFill>
                  <a:srgbClr val="4D4D4D"/>
                </a:solidFill>
                <a:effectLst/>
              </a:rPr>
              <a:t>i</a:t>
            </a:r>
            <a:r>
              <a:rPr lang="en-US" altLang="zh-CN" sz="1800" b="0" i="0" dirty="0">
                <a:solidFill>
                  <a:srgbClr val="4D4D4D"/>
                </a:solidFill>
                <a:effectLst/>
              </a:rPr>
              <a:t>][0] ~hierarchy[</a:t>
            </a:r>
            <a:r>
              <a:rPr lang="en-US" altLang="zh-CN" sz="1800" b="0" i="0" dirty="0" err="1">
                <a:solidFill>
                  <a:srgbClr val="4D4D4D"/>
                </a:solidFill>
                <a:effectLst/>
              </a:rPr>
              <a:t>i</a:t>
            </a:r>
            <a:r>
              <a:rPr lang="en-US" altLang="zh-CN" sz="1800" b="0" i="0" dirty="0">
                <a:solidFill>
                  <a:srgbClr val="4D4D4D"/>
                </a:solidFill>
                <a:effectLst/>
              </a:rPr>
              <a:t>][3]</a:t>
            </a:r>
            <a:r>
              <a:rPr lang="zh-CN" altLang="en-US" sz="1800" b="0" i="0" dirty="0">
                <a:solidFill>
                  <a:srgbClr val="4D4D4D"/>
                </a:solidFill>
                <a:effectLst/>
              </a:rPr>
              <a:t>，分别表示第</a:t>
            </a:r>
            <a:r>
              <a:rPr lang="en-US" altLang="zh-CN" sz="1800" b="0" i="0" dirty="0" err="1">
                <a:solidFill>
                  <a:srgbClr val="4D4D4D"/>
                </a:solidFill>
                <a:effectLst/>
              </a:rPr>
              <a:t>i</a:t>
            </a:r>
            <a:r>
              <a:rPr lang="zh-CN" altLang="en-US" sz="1800" b="0" i="0" dirty="0">
                <a:solidFill>
                  <a:srgbClr val="4D4D4D"/>
                </a:solidFill>
                <a:effectLst/>
              </a:rPr>
              <a:t>个轮廓的</a:t>
            </a:r>
            <a:r>
              <a:rPr lang="zh-CN" altLang="en-US" sz="1800" b="1" i="0" dirty="0">
                <a:solidFill>
                  <a:srgbClr val="4D4D4D"/>
                </a:solidFill>
                <a:effectLst/>
              </a:rPr>
              <a:t>后一个轮廓、前一个轮廓、父轮廓、内嵌轮廓的索引编号</a:t>
            </a:r>
            <a:r>
              <a:rPr lang="zh-CN" altLang="en-US" sz="1800" b="0" i="0" dirty="0">
                <a:solidFill>
                  <a:srgbClr val="4D4D4D"/>
                </a:solidFill>
                <a:effectLst/>
              </a:rPr>
              <a:t>。如果当前轮廓没有对应的后一个轮廓、前一个轮廓、父轮廓或内嵌轮廓的话，则</a:t>
            </a:r>
            <a:r>
              <a:rPr lang="en-US" altLang="zh-CN" sz="1800" b="0" i="0" dirty="0">
                <a:solidFill>
                  <a:srgbClr val="4D4D4D"/>
                </a:solidFill>
                <a:effectLst/>
              </a:rPr>
              <a:t>hierarchy[</a:t>
            </a:r>
            <a:r>
              <a:rPr lang="en-US" altLang="zh-CN" sz="1800" b="0" i="0" dirty="0" err="1">
                <a:solidFill>
                  <a:srgbClr val="4D4D4D"/>
                </a:solidFill>
                <a:effectLst/>
              </a:rPr>
              <a:t>i</a:t>
            </a:r>
            <a:r>
              <a:rPr lang="en-US" altLang="zh-CN" sz="1800" b="0" i="0" dirty="0">
                <a:solidFill>
                  <a:srgbClr val="4D4D4D"/>
                </a:solidFill>
                <a:effectLst/>
              </a:rPr>
              <a:t>][0] ~hierarchy[</a:t>
            </a:r>
            <a:r>
              <a:rPr lang="en-US" altLang="zh-CN" sz="1800" b="0" i="0" dirty="0" err="1">
                <a:solidFill>
                  <a:srgbClr val="4D4D4D"/>
                </a:solidFill>
                <a:effectLst/>
              </a:rPr>
              <a:t>i</a:t>
            </a:r>
            <a:r>
              <a:rPr lang="en-US" altLang="zh-CN" sz="1800" b="0" i="0" dirty="0">
                <a:solidFill>
                  <a:srgbClr val="4D4D4D"/>
                </a:solidFill>
                <a:effectLst/>
              </a:rPr>
              <a:t>][3]</a:t>
            </a:r>
            <a:r>
              <a:rPr lang="zh-CN" altLang="en-US" sz="1800" b="0" i="0" dirty="0">
                <a:solidFill>
                  <a:srgbClr val="4D4D4D"/>
                </a:solidFill>
                <a:effectLst/>
              </a:rPr>
              <a:t>的相应位被设置为默认值</a:t>
            </a:r>
            <a:r>
              <a:rPr lang="en-US" altLang="zh-CN" sz="1800" b="0" i="0" dirty="0">
                <a:solidFill>
                  <a:srgbClr val="4D4D4D"/>
                </a:solidFill>
                <a:effectLst/>
              </a:rPr>
              <a:t>-1</a:t>
            </a:r>
            <a:r>
              <a:rPr lang="zh-CN" altLang="en-US" sz="1800" b="0" i="0" dirty="0">
                <a:solidFill>
                  <a:srgbClr val="4D4D4D"/>
                </a:solidFill>
                <a:effectLst/>
              </a:rPr>
              <a:t>。</a:t>
            </a:r>
            <a:endParaRPr lang="en-US" altLang="zh-CN" sz="1800" b="0" i="0" dirty="0">
              <a:solidFill>
                <a:srgbClr val="4D4D4D"/>
              </a:solidFill>
              <a:effectLst/>
            </a:endParaRPr>
          </a:p>
          <a:p>
            <a:pPr marL="0" indent="0" algn="l">
              <a:lnSpc>
                <a:spcPct val="110000"/>
              </a:lnSpc>
              <a:buNone/>
            </a:pPr>
            <a:r>
              <a:rPr lang="en-US" altLang="zh-CN" sz="1800" dirty="0">
                <a:latin typeface="-apple-system"/>
              </a:rPr>
              <a:t>h</a:t>
            </a:r>
            <a:r>
              <a:rPr lang="en-US" altLang="zh-CN" sz="1800" b="0" i="0" dirty="0">
                <a:effectLst/>
                <a:latin typeface="-apple-system"/>
              </a:rPr>
              <a:t>ierarchy[</a:t>
            </a:r>
            <a:r>
              <a:rPr lang="en-US" altLang="zh-CN" sz="1800" b="0" i="0" dirty="0" err="1">
                <a:effectLst/>
                <a:latin typeface="-apple-system"/>
              </a:rPr>
              <a:t>i</a:t>
            </a:r>
            <a:r>
              <a:rPr lang="en-US" altLang="zh-CN" sz="1800" b="0" i="0" dirty="0">
                <a:effectLst/>
                <a:latin typeface="-apple-system"/>
              </a:rPr>
              <a:t>]</a:t>
            </a:r>
            <a:r>
              <a:rPr lang="zh-CN" altLang="en-US" sz="1800" b="0" i="0" dirty="0">
                <a:effectLst/>
                <a:latin typeface="-apple-system"/>
              </a:rPr>
              <a:t>：</a:t>
            </a:r>
            <a:r>
              <a:rPr lang="en-US" altLang="zh-CN" sz="1800" b="0" i="0" dirty="0">
                <a:effectLst/>
                <a:latin typeface="-apple-system"/>
              </a:rPr>
              <a:t>[Next, Previous, First Child, Parent]</a:t>
            </a:r>
            <a:endParaRPr lang="zh-CN" altLang="en-US" sz="1800" b="0" i="0" dirty="0">
              <a:solidFill>
                <a:srgbClr val="4D4D4D"/>
              </a:solidFill>
              <a:effectLst/>
            </a:endParaRPr>
          </a:p>
          <a:p>
            <a:pPr algn="l"/>
            <a:endParaRPr lang="zh-CN" altLang="en-US" sz="1800" b="0" i="0" dirty="0">
              <a:solidFill>
                <a:srgbClr val="4D4D4D"/>
              </a:solidFill>
              <a:effectLst/>
              <a:latin typeface="-apple-system"/>
            </a:endParaRPr>
          </a:p>
          <a:p>
            <a:pPr algn="l"/>
            <a:endParaRPr lang="zh-CN" altLang="en-US" sz="1200" b="0" i="0" dirty="0">
              <a:solidFill>
                <a:srgbClr val="4D4D4D"/>
              </a:solidFill>
              <a:effectLst/>
              <a:latin typeface="-apple-system"/>
            </a:endParaRPr>
          </a:p>
          <a:p>
            <a:pPr marL="0" indent="0">
              <a:buNone/>
            </a:pPr>
            <a:endParaRPr lang="zh-CN" altLang="en-US" sz="1800" dirty="0"/>
          </a:p>
        </p:txBody>
      </p:sp>
    </p:spTree>
    <p:extLst>
      <p:ext uri="{BB962C8B-B14F-4D97-AF65-F5344CB8AC3E}">
        <p14:creationId xmlns:p14="http://schemas.microsoft.com/office/powerpoint/2010/main" val="1624606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22DD4-4F5B-FA29-36BD-3658A1551495}"/>
              </a:ext>
            </a:extLst>
          </p:cNvPr>
          <p:cNvSpPr>
            <a:spLocks noGrp="1"/>
          </p:cNvSpPr>
          <p:nvPr>
            <p:ph type="title"/>
          </p:nvPr>
        </p:nvSpPr>
        <p:spPr>
          <a:xfrm>
            <a:off x="838200" y="365125"/>
            <a:ext cx="10515600" cy="1107415"/>
          </a:xfrm>
        </p:spPr>
        <p:txBody>
          <a:bodyPr/>
          <a:lstStyle/>
          <a:p>
            <a:r>
              <a:rPr lang="zh-CN" altLang="en-US" dirty="0"/>
              <a:t>辅瞄的图像处理</a:t>
            </a:r>
            <a:r>
              <a:rPr lang="en-US" altLang="zh-CN" dirty="0"/>
              <a:t>—</a:t>
            </a:r>
            <a:r>
              <a:rPr lang="zh-CN" altLang="en-US" dirty="0"/>
              <a:t>查找轮廓</a:t>
            </a:r>
            <a:r>
              <a:rPr lang="en-US" altLang="zh-CN" dirty="0" err="1"/>
              <a:t>findcontours</a:t>
            </a:r>
            <a:endParaRPr lang="zh-CN" altLang="en-US" dirty="0"/>
          </a:p>
        </p:txBody>
      </p:sp>
      <p:sp>
        <p:nvSpPr>
          <p:cNvPr id="6" name="文本框 5">
            <a:extLst>
              <a:ext uri="{FF2B5EF4-FFF2-40B4-BE49-F238E27FC236}">
                <a16:creationId xmlns:a16="http://schemas.microsoft.com/office/drawing/2014/main" id="{81912D40-CAF7-28C1-C90C-80145ACA030B}"/>
              </a:ext>
            </a:extLst>
          </p:cNvPr>
          <p:cNvSpPr txBox="1"/>
          <p:nvPr/>
        </p:nvSpPr>
        <p:spPr>
          <a:xfrm>
            <a:off x="938151" y="1525979"/>
            <a:ext cx="10070275" cy="2308324"/>
          </a:xfrm>
          <a:prstGeom prst="rect">
            <a:avLst/>
          </a:prstGeom>
          <a:noFill/>
        </p:spPr>
        <p:txBody>
          <a:bodyPr wrap="square" rtlCol="0">
            <a:spAutoFit/>
          </a:bodyPr>
          <a:lstStyle/>
          <a:p>
            <a:pPr marL="0" indent="0">
              <a:buNone/>
            </a:pPr>
            <a:r>
              <a:rPr lang="zh-CN" altLang="en-US" sz="1600" dirty="0">
                <a:solidFill>
                  <a:srgbClr val="333333"/>
                </a:solidFill>
                <a:latin typeface="MicrosoftYaHei"/>
              </a:rPr>
              <a:t>参数 </a:t>
            </a:r>
            <a:r>
              <a:rPr lang="en-US" altLang="zh-CN" sz="1600" dirty="0">
                <a:solidFill>
                  <a:srgbClr val="333333"/>
                </a:solidFill>
                <a:latin typeface="MicrosoftYaHei"/>
              </a:rPr>
              <a:t>mode</a:t>
            </a:r>
            <a:r>
              <a:rPr lang="zh-CN" altLang="en-US" sz="1600" dirty="0">
                <a:solidFill>
                  <a:srgbClr val="333333"/>
                </a:solidFill>
                <a:latin typeface="MicrosoftYaHei"/>
              </a:rPr>
              <a:t>：</a:t>
            </a:r>
            <a:endParaRPr lang="en-US" altLang="zh-CN" sz="1600" dirty="0">
              <a:solidFill>
                <a:srgbClr val="333333"/>
              </a:solidFill>
              <a:latin typeface="MicrosoftYaHei"/>
            </a:endParaRPr>
          </a:p>
          <a:p>
            <a:pPr marL="0" indent="0">
              <a:buNone/>
            </a:pPr>
            <a:r>
              <a:rPr lang="zh-CN" altLang="en-US" sz="1600" b="0" i="0" dirty="0">
                <a:solidFill>
                  <a:srgbClr val="454545"/>
                </a:solidFill>
                <a:effectLst/>
                <a:latin typeface="Consolas" panose="020B0609020204030204" pitchFamily="49" charset="0"/>
              </a:rPr>
              <a:t>取值一：</a:t>
            </a:r>
            <a:r>
              <a:rPr lang="en-US" altLang="zh-CN" sz="1600" b="0" i="0" dirty="0">
                <a:solidFill>
                  <a:srgbClr val="454545"/>
                </a:solidFill>
                <a:effectLst/>
                <a:latin typeface="Consolas" panose="020B0609020204030204" pitchFamily="49" charset="0"/>
              </a:rPr>
              <a:t>CV_RETR_EXTERNAL</a:t>
            </a:r>
            <a:r>
              <a:rPr lang="zh-CN" altLang="en-US" sz="1600" b="1" i="0" dirty="0">
                <a:solidFill>
                  <a:srgbClr val="454545"/>
                </a:solidFill>
                <a:effectLst/>
                <a:latin typeface="Consolas" panose="020B0609020204030204" pitchFamily="49" charset="0"/>
              </a:rPr>
              <a:t>只检测最外围轮廓</a:t>
            </a:r>
            <a:r>
              <a:rPr lang="zh-CN" altLang="en-US" sz="1600" b="0" i="0" dirty="0">
                <a:solidFill>
                  <a:srgbClr val="454545"/>
                </a:solidFill>
                <a:effectLst/>
                <a:latin typeface="Consolas" panose="020B0609020204030204" pitchFamily="49" charset="0"/>
              </a:rPr>
              <a:t>，包含在外围轮廓内的内围轮廓被忽略</a:t>
            </a:r>
            <a:endParaRPr lang="en-US" altLang="zh-CN" sz="1600" b="0" i="0" dirty="0">
              <a:solidFill>
                <a:srgbClr val="333333"/>
              </a:solidFill>
              <a:effectLst/>
              <a:latin typeface="MicrosoftYaHei"/>
            </a:endParaRPr>
          </a:p>
          <a:p>
            <a:pPr marL="0" indent="0">
              <a:buNone/>
            </a:pPr>
            <a:r>
              <a:rPr lang="zh-CN" altLang="en-US" sz="1600" dirty="0">
                <a:solidFill>
                  <a:srgbClr val="454545"/>
                </a:solidFill>
                <a:latin typeface="Consolas" panose="020B0609020204030204" pitchFamily="49" charset="0"/>
              </a:rPr>
              <a:t>取值二：</a:t>
            </a:r>
            <a:r>
              <a:rPr lang="en-US" altLang="zh-CN" sz="1600" dirty="0">
                <a:solidFill>
                  <a:srgbClr val="454545"/>
                </a:solidFill>
                <a:latin typeface="Consolas" panose="020B0609020204030204" pitchFamily="49" charset="0"/>
              </a:rPr>
              <a:t>CV_RETR_LIST   </a:t>
            </a:r>
            <a:r>
              <a:rPr lang="zh-CN" altLang="en-US" sz="1600" dirty="0">
                <a:solidFill>
                  <a:srgbClr val="454545"/>
                </a:solidFill>
                <a:latin typeface="Consolas" panose="020B0609020204030204" pitchFamily="49" charset="0"/>
              </a:rPr>
              <a:t>检测所有的轮廓，包括内围、外围轮廓，但是检测到的轮廓不建立等级关系，彼此之间独立，没有等级关系，这就意味着这个检索模式下不存在父轮廓或内嵌轮廓所以</a:t>
            </a:r>
            <a:r>
              <a:rPr lang="en-US" altLang="zh-CN" sz="1600" dirty="0">
                <a:solidFill>
                  <a:srgbClr val="454545"/>
                </a:solidFill>
                <a:latin typeface="Consolas" panose="020B0609020204030204" pitchFamily="49" charset="0"/>
              </a:rPr>
              <a:t>hierarchy</a:t>
            </a:r>
            <a:r>
              <a:rPr lang="zh-CN" altLang="en-US" sz="1600" dirty="0">
                <a:solidFill>
                  <a:srgbClr val="454545"/>
                </a:solidFill>
                <a:latin typeface="Consolas" panose="020B0609020204030204" pitchFamily="49" charset="0"/>
              </a:rPr>
              <a:t>向量内所有元素的第</a:t>
            </a:r>
            <a:r>
              <a:rPr lang="en-US" altLang="zh-CN" sz="1600" dirty="0">
                <a:solidFill>
                  <a:srgbClr val="454545"/>
                </a:solidFill>
                <a:latin typeface="Consolas" panose="020B0609020204030204" pitchFamily="49" charset="0"/>
              </a:rPr>
              <a:t>3</a:t>
            </a:r>
            <a:r>
              <a:rPr lang="zh-CN" altLang="en-US" sz="1600" dirty="0">
                <a:solidFill>
                  <a:srgbClr val="454545"/>
                </a:solidFill>
                <a:latin typeface="Consolas" panose="020B0609020204030204" pitchFamily="49" charset="0"/>
              </a:rPr>
              <a:t>、第</a:t>
            </a:r>
            <a:r>
              <a:rPr lang="en-US" altLang="zh-CN" sz="1600" dirty="0">
                <a:solidFill>
                  <a:srgbClr val="454545"/>
                </a:solidFill>
                <a:latin typeface="Consolas" panose="020B0609020204030204" pitchFamily="49" charset="0"/>
              </a:rPr>
              <a:t>4</a:t>
            </a:r>
            <a:r>
              <a:rPr lang="zh-CN" altLang="en-US" sz="1600" dirty="0">
                <a:solidFill>
                  <a:srgbClr val="454545"/>
                </a:solidFill>
                <a:latin typeface="Consolas" panose="020B0609020204030204" pitchFamily="49" charset="0"/>
              </a:rPr>
              <a:t>个分量都会被置为</a:t>
            </a:r>
            <a:r>
              <a:rPr lang="en-US" altLang="zh-CN" sz="1600" dirty="0">
                <a:solidFill>
                  <a:srgbClr val="454545"/>
                </a:solidFill>
                <a:latin typeface="Consolas" panose="020B0609020204030204" pitchFamily="49" charset="0"/>
              </a:rPr>
              <a:t>-1</a:t>
            </a:r>
          </a:p>
          <a:p>
            <a:pPr marL="0" indent="0">
              <a:buNone/>
            </a:pPr>
            <a:r>
              <a:rPr lang="zh-CN" altLang="en-US" sz="1600" dirty="0">
                <a:solidFill>
                  <a:srgbClr val="454545"/>
                </a:solidFill>
                <a:latin typeface="Consolas" panose="020B0609020204030204" pitchFamily="49" charset="0"/>
              </a:rPr>
              <a:t>取值三：</a:t>
            </a:r>
            <a:r>
              <a:rPr lang="en-US" altLang="zh-CN" sz="1600" dirty="0">
                <a:solidFill>
                  <a:srgbClr val="454545"/>
                </a:solidFill>
                <a:latin typeface="Consolas" panose="020B0609020204030204" pitchFamily="49" charset="0"/>
              </a:rPr>
              <a:t>CV_RETR_CCOMP  </a:t>
            </a:r>
            <a:r>
              <a:rPr lang="zh-CN" altLang="en-US" sz="1600" dirty="0">
                <a:solidFill>
                  <a:srgbClr val="454545"/>
                </a:solidFill>
                <a:latin typeface="Consolas" panose="020B0609020204030204" pitchFamily="49" charset="0"/>
              </a:rPr>
              <a:t>检测所有的轮廓，但所有轮廓只建立两个等级关系，外围为顶层，若外围内的内围轮廓还包含了其他的轮廓信息，则内围内的所有轮廓均归属于顶层</a:t>
            </a:r>
            <a:endParaRPr lang="en-US" altLang="zh-CN" sz="1600" dirty="0">
              <a:solidFill>
                <a:srgbClr val="454545"/>
              </a:solidFill>
              <a:latin typeface="Consolas" panose="020B0609020204030204" pitchFamily="49" charset="0"/>
            </a:endParaRPr>
          </a:p>
          <a:p>
            <a:pPr marL="0" indent="0">
              <a:buNone/>
            </a:pPr>
            <a:r>
              <a:rPr lang="zh-CN" altLang="en-US" sz="1600" dirty="0">
                <a:solidFill>
                  <a:srgbClr val="454545"/>
                </a:solidFill>
                <a:latin typeface="Consolas" panose="020B0609020204030204" pitchFamily="49" charset="0"/>
              </a:rPr>
              <a:t>取值四：</a:t>
            </a:r>
            <a:r>
              <a:rPr lang="en-US" altLang="zh-CN" sz="1600" dirty="0">
                <a:solidFill>
                  <a:srgbClr val="454545"/>
                </a:solidFill>
                <a:latin typeface="Consolas" panose="020B0609020204030204" pitchFamily="49" charset="0"/>
              </a:rPr>
              <a:t>CV_RETR_TREE</a:t>
            </a:r>
            <a:r>
              <a:rPr lang="zh-CN" altLang="en-US" sz="1600" dirty="0">
                <a:solidFill>
                  <a:srgbClr val="454545"/>
                </a:solidFill>
                <a:latin typeface="Consolas" panose="020B0609020204030204" pitchFamily="49" charset="0"/>
              </a:rPr>
              <a:t>， 检测所有轮廓，所有轮廓建立一个等级树结构。外层轮廓包含内层轮廓，内层轮廓还可以继续包含内嵌轮廓。</a:t>
            </a:r>
          </a:p>
        </p:txBody>
      </p:sp>
      <p:pic>
        <p:nvPicPr>
          <p:cNvPr id="10" name="内容占位符 9">
            <a:extLst>
              <a:ext uri="{FF2B5EF4-FFF2-40B4-BE49-F238E27FC236}">
                <a16:creationId xmlns:a16="http://schemas.microsoft.com/office/drawing/2014/main" id="{3CABB58F-F7E0-D71B-F6AC-1F584E6482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465" y="3887742"/>
            <a:ext cx="4609770" cy="2121172"/>
          </a:xfrm>
        </p:spPr>
      </p:pic>
      <p:pic>
        <p:nvPicPr>
          <p:cNvPr id="12" name="图片 11">
            <a:extLst>
              <a:ext uri="{FF2B5EF4-FFF2-40B4-BE49-F238E27FC236}">
                <a16:creationId xmlns:a16="http://schemas.microsoft.com/office/drawing/2014/main" id="{C56C20A3-6ECF-2715-157F-532C54B9E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145" y="3887742"/>
            <a:ext cx="4950464" cy="2121172"/>
          </a:xfrm>
          <a:prstGeom prst="rect">
            <a:avLst/>
          </a:prstGeom>
        </p:spPr>
      </p:pic>
    </p:spTree>
    <p:extLst>
      <p:ext uri="{BB962C8B-B14F-4D97-AF65-F5344CB8AC3E}">
        <p14:creationId xmlns:p14="http://schemas.microsoft.com/office/powerpoint/2010/main" val="1086345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FBF04-C9A6-8FD8-D5CD-299F2DE2A77A}"/>
              </a:ext>
            </a:extLst>
          </p:cNvPr>
          <p:cNvSpPr>
            <a:spLocks noGrp="1"/>
          </p:cNvSpPr>
          <p:nvPr>
            <p:ph type="title"/>
          </p:nvPr>
        </p:nvSpPr>
        <p:spPr/>
        <p:txBody>
          <a:bodyPr/>
          <a:lstStyle/>
          <a:p>
            <a:r>
              <a:rPr lang="zh-CN" altLang="en-US" dirty="0"/>
              <a:t>生活中的图片如何表示？</a:t>
            </a:r>
          </a:p>
        </p:txBody>
      </p:sp>
      <p:pic>
        <p:nvPicPr>
          <p:cNvPr id="5" name="内容占位符 4">
            <a:extLst>
              <a:ext uri="{FF2B5EF4-FFF2-40B4-BE49-F238E27FC236}">
                <a16:creationId xmlns:a16="http://schemas.microsoft.com/office/drawing/2014/main" id="{9F928965-44B4-40CF-1C9B-DF99242A9C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2171"/>
          <a:stretch/>
        </p:blipFill>
        <p:spPr>
          <a:xfrm>
            <a:off x="10118639" y="0"/>
            <a:ext cx="2073361" cy="2717177"/>
          </a:xfrm>
        </p:spPr>
      </p:pic>
      <p:pic>
        <p:nvPicPr>
          <p:cNvPr id="11" name="图片 10">
            <a:extLst>
              <a:ext uri="{FF2B5EF4-FFF2-40B4-BE49-F238E27FC236}">
                <a16:creationId xmlns:a16="http://schemas.microsoft.com/office/drawing/2014/main" id="{3674A4FE-5EDE-7F92-91B4-50BD5EF74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155" y="2121650"/>
            <a:ext cx="6096000" cy="3810000"/>
          </a:xfrm>
          <a:prstGeom prst="rect">
            <a:avLst/>
          </a:prstGeom>
        </p:spPr>
      </p:pic>
      <p:pic>
        <p:nvPicPr>
          <p:cNvPr id="13" name="图片 12">
            <a:extLst>
              <a:ext uri="{FF2B5EF4-FFF2-40B4-BE49-F238E27FC236}">
                <a16:creationId xmlns:a16="http://schemas.microsoft.com/office/drawing/2014/main" id="{8181F50F-01BA-4FE7-A0BA-72CD26B73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76" y="2121650"/>
            <a:ext cx="3457495" cy="2425409"/>
          </a:xfrm>
          <a:prstGeom prst="rect">
            <a:avLst/>
          </a:prstGeom>
        </p:spPr>
      </p:pic>
    </p:spTree>
    <p:extLst>
      <p:ext uri="{BB962C8B-B14F-4D97-AF65-F5344CB8AC3E}">
        <p14:creationId xmlns:p14="http://schemas.microsoft.com/office/powerpoint/2010/main" val="15083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7035B-F5AF-2321-B880-C9AE6AE639A7}"/>
              </a:ext>
            </a:extLst>
          </p:cNvPr>
          <p:cNvSpPr>
            <a:spLocks noGrp="1"/>
          </p:cNvSpPr>
          <p:nvPr>
            <p:ph type="title"/>
          </p:nvPr>
        </p:nvSpPr>
        <p:spPr/>
        <p:txBody>
          <a:bodyPr/>
          <a:lstStyle/>
          <a:p>
            <a:r>
              <a:rPr lang="zh-CN" altLang="en-US" dirty="0"/>
              <a:t>基础知识</a:t>
            </a:r>
            <a:r>
              <a:rPr lang="en-US" altLang="zh-CN" dirty="0"/>
              <a:t>——</a:t>
            </a:r>
            <a:r>
              <a:rPr lang="zh-CN" altLang="en-US" dirty="0"/>
              <a:t>计算机图像的像素表示</a:t>
            </a:r>
          </a:p>
        </p:txBody>
      </p:sp>
      <p:sp>
        <p:nvSpPr>
          <p:cNvPr id="3" name="内容占位符 2">
            <a:extLst>
              <a:ext uri="{FF2B5EF4-FFF2-40B4-BE49-F238E27FC236}">
                <a16:creationId xmlns:a16="http://schemas.microsoft.com/office/drawing/2014/main" id="{3B6FD39D-B018-5C11-99A9-E851FEF9FCF8}"/>
              </a:ext>
            </a:extLst>
          </p:cNvPr>
          <p:cNvSpPr>
            <a:spLocks noGrp="1"/>
          </p:cNvSpPr>
          <p:nvPr>
            <p:ph idx="1"/>
          </p:nvPr>
        </p:nvSpPr>
        <p:spPr/>
        <p:txBody>
          <a:bodyPr/>
          <a:lstStyle/>
          <a:p>
            <a:r>
              <a:rPr lang="zh-CN" altLang="en-US" dirty="0"/>
              <a:t>图像的构成：</a:t>
            </a:r>
            <a:endParaRPr lang="en-US" altLang="zh-CN" dirty="0"/>
          </a:p>
          <a:p>
            <a:pPr marL="0" indent="0">
              <a:buNone/>
            </a:pPr>
            <a:r>
              <a:rPr lang="en-US" altLang="zh-CN" dirty="0"/>
              <a:t>	</a:t>
            </a:r>
            <a:r>
              <a:rPr lang="zh-CN" altLang="en-US" dirty="0"/>
              <a:t>像素点</a:t>
            </a:r>
            <a:r>
              <a:rPr lang="en-US" altLang="zh-CN" dirty="0"/>
              <a:t>+</a:t>
            </a:r>
            <a:r>
              <a:rPr lang="zh-CN" altLang="en-US" dirty="0"/>
              <a:t>像素点的值</a:t>
            </a:r>
            <a:endParaRPr lang="en-US" altLang="zh-CN" dirty="0"/>
          </a:p>
          <a:p>
            <a:pPr marL="0" indent="0">
              <a:buNone/>
            </a:pPr>
            <a:r>
              <a:rPr lang="en-US" altLang="zh-CN" dirty="0"/>
              <a:t>	</a:t>
            </a:r>
            <a:r>
              <a:rPr lang="zh-CN" altLang="en-US" dirty="0"/>
              <a:t>画笔</a:t>
            </a:r>
            <a:r>
              <a:rPr lang="en-US" altLang="zh-CN" dirty="0"/>
              <a:t>+</a:t>
            </a:r>
            <a:r>
              <a:rPr lang="zh-CN" altLang="en-US" dirty="0"/>
              <a:t>调色盘</a:t>
            </a:r>
            <a:endParaRPr lang="en-US" altLang="zh-CN" dirty="0"/>
          </a:p>
          <a:p>
            <a:endParaRPr lang="en-US" altLang="zh-CN" dirty="0"/>
          </a:p>
          <a:p>
            <a:endParaRPr lang="en-US" altLang="zh-CN" dirty="0"/>
          </a:p>
          <a:p>
            <a:r>
              <a:rPr lang="zh-CN" altLang="en-US" dirty="0"/>
              <a:t>图像深度：每个像素所用的比特位数</a:t>
            </a:r>
            <a:endParaRPr lang="en-US" altLang="zh-CN" dirty="0"/>
          </a:p>
          <a:p>
            <a:pPr marL="0" indent="0">
              <a:buNone/>
            </a:pPr>
            <a:r>
              <a:rPr lang="en-US" altLang="zh-CN" dirty="0"/>
              <a:t>                     </a:t>
            </a:r>
            <a:r>
              <a:rPr lang="zh-CN" altLang="en-US" dirty="0"/>
              <a:t>用来表示色彩丰富度，同时也决定了图像大小</a:t>
            </a:r>
            <a:endParaRPr lang="en-US" altLang="zh-CN" dirty="0"/>
          </a:p>
        </p:txBody>
      </p:sp>
      <p:pic>
        <p:nvPicPr>
          <p:cNvPr id="5" name="图片 4">
            <a:extLst>
              <a:ext uri="{FF2B5EF4-FFF2-40B4-BE49-F238E27FC236}">
                <a16:creationId xmlns:a16="http://schemas.microsoft.com/office/drawing/2014/main" id="{8ACF8B09-28A7-1648-12BF-E0932C113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6"/>
            <a:ext cx="5257800" cy="2029326"/>
          </a:xfrm>
          <a:prstGeom prst="rect">
            <a:avLst/>
          </a:prstGeom>
        </p:spPr>
      </p:pic>
      <p:sp>
        <p:nvSpPr>
          <p:cNvPr id="6" name="箭头: 左弧形 5">
            <a:extLst>
              <a:ext uri="{FF2B5EF4-FFF2-40B4-BE49-F238E27FC236}">
                <a16:creationId xmlns:a16="http://schemas.microsoft.com/office/drawing/2014/main" id="{1336B8FA-A688-FD06-923E-D75B244D8D1E}"/>
              </a:ext>
            </a:extLst>
          </p:cNvPr>
          <p:cNvSpPr/>
          <p:nvPr/>
        </p:nvSpPr>
        <p:spPr>
          <a:xfrm>
            <a:off x="1228953" y="2509114"/>
            <a:ext cx="512064" cy="68031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200751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A6BD1-DF4C-909F-7D49-9B44B258632F}"/>
              </a:ext>
            </a:extLst>
          </p:cNvPr>
          <p:cNvSpPr>
            <a:spLocks noGrp="1"/>
          </p:cNvSpPr>
          <p:nvPr>
            <p:ph type="title"/>
          </p:nvPr>
        </p:nvSpPr>
        <p:spPr/>
        <p:txBody>
          <a:bodyPr/>
          <a:lstStyle/>
          <a:p>
            <a:r>
              <a:rPr lang="zh-CN" altLang="en-US" dirty="0"/>
              <a:t>图像表示</a:t>
            </a:r>
            <a:r>
              <a:rPr lang="en-US" altLang="zh-CN" dirty="0"/>
              <a:t>——RGB</a:t>
            </a:r>
            <a:r>
              <a:rPr lang="zh-CN" altLang="en-US" dirty="0"/>
              <a:t>色彩空间</a:t>
            </a:r>
          </a:p>
        </p:txBody>
      </p:sp>
      <p:sp>
        <p:nvSpPr>
          <p:cNvPr id="3" name="内容占位符 2">
            <a:extLst>
              <a:ext uri="{FF2B5EF4-FFF2-40B4-BE49-F238E27FC236}">
                <a16:creationId xmlns:a16="http://schemas.microsoft.com/office/drawing/2014/main" id="{941476CB-E295-4372-8D68-3324C6FA9FE4}"/>
              </a:ext>
            </a:extLst>
          </p:cNvPr>
          <p:cNvSpPr>
            <a:spLocks noGrp="1"/>
          </p:cNvSpPr>
          <p:nvPr>
            <p:ph idx="1"/>
          </p:nvPr>
        </p:nvSpPr>
        <p:spPr/>
        <p:txBody>
          <a:bodyPr/>
          <a:lstStyle/>
          <a:p>
            <a:r>
              <a:rPr lang="en-US" altLang="zh-CN" dirty="0"/>
              <a:t>RGB</a:t>
            </a:r>
            <a:r>
              <a:rPr lang="zh-CN" altLang="en-US" dirty="0"/>
              <a:t>图像</a:t>
            </a:r>
            <a:endParaRPr lang="en-US" altLang="zh-CN" dirty="0"/>
          </a:p>
          <a:p>
            <a:pPr marL="0" indent="0">
              <a:buNone/>
            </a:pPr>
            <a:r>
              <a:rPr lang="en-US" altLang="zh-CN" dirty="0"/>
              <a:t>	</a:t>
            </a:r>
            <a:r>
              <a:rPr lang="zh-CN" altLang="en-US" sz="1800" dirty="0"/>
              <a:t>每个像素通常是由</a:t>
            </a:r>
            <a:r>
              <a:rPr lang="en-US" altLang="zh-CN" sz="1800" dirty="0"/>
              <a:t>R</a:t>
            </a:r>
            <a:r>
              <a:rPr lang="zh-CN" altLang="en-US" sz="1800" dirty="0"/>
              <a:t>（红色）、</a:t>
            </a:r>
            <a:r>
              <a:rPr lang="en-US" altLang="zh-CN" sz="1800" dirty="0"/>
              <a:t>G</a:t>
            </a:r>
            <a:r>
              <a:rPr lang="zh-CN" altLang="en-US" sz="1800" dirty="0"/>
              <a:t>（绿色）、</a:t>
            </a:r>
            <a:r>
              <a:rPr lang="en-US" altLang="zh-CN" sz="1800" dirty="0"/>
              <a:t>B</a:t>
            </a:r>
            <a:r>
              <a:rPr lang="zh-CN" altLang="en-US" sz="1800" dirty="0"/>
              <a:t>（蓝色）三个颜色通道表示，每个通道</a:t>
            </a:r>
            <a:r>
              <a:rPr lang="en-US" altLang="zh-CN" sz="1800" dirty="0"/>
              <a:t>8bit</a:t>
            </a:r>
            <a:r>
              <a:rPr lang="zh-CN" altLang="en-US" sz="1800" dirty="0"/>
              <a:t>位</a:t>
            </a:r>
            <a:endParaRPr lang="en-US" altLang="zh-CN" sz="1800" dirty="0"/>
          </a:p>
          <a:p>
            <a:endParaRPr lang="zh-CN" altLang="en-US" dirty="0"/>
          </a:p>
        </p:txBody>
      </p:sp>
      <p:pic>
        <p:nvPicPr>
          <p:cNvPr id="7" name="图片 6">
            <a:extLst>
              <a:ext uri="{FF2B5EF4-FFF2-40B4-BE49-F238E27FC236}">
                <a16:creationId xmlns:a16="http://schemas.microsoft.com/office/drawing/2014/main" id="{09E28E12-832E-6F1C-C7D5-AA7B2EAC9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1760" y="2852925"/>
            <a:ext cx="5932040" cy="1052426"/>
          </a:xfrm>
          <a:prstGeom prst="rect">
            <a:avLst/>
          </a:prstGeom>
        </p:spPr>
      </p:pic>
      <p:pic>
        <p:nvPicPr>
          <p:cNvPr id="9" name="图片 8">
            <a:extLst>
              <a:ext uri="{FF2B5EF4-FFF2-40B4-BE49-F238E27FC236}">
                <a16:creationId xmlns:a16="http://schemas.microsoft.com/office/drawing/2014/main" id="{BE35578A-6C8A-C45A-79CF-9FB69EFBC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121" y="2852925"/>
            <a:ext cx="3457441" cy="3458975"/>
          </a:xfrm>
          <a:prstGeom prst="rect">
            <a:avLst/>
          </a:prstGeom>
        </p:spPr>
      </p:pic>
      <p:pic>
        <p:nvPicPr>
          <p:cNvPr id="5" name="图片 4">
            <a:extLst>
              <a:ext uri="{FF2B5EF4-FFF2-40B4-BE49-F238E27FC236}">
                <a16:creationId xmlns:a16="http://schemas.microsoft.com/office/drawing/2014/main" id="{B375AF36-3456-AB68-5155-8AABC986B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771" y="4056475"/>
            <a:ext cx="5998029" cy="2255426"/>
          </a:xfrm>
          <a:prstGeom prst="rect">
            <a:avLst/>
          </a:prstGeom>
        </p:spPr>
      </p:pic>
    </p:spTree>
    <p:extLst>
      <p:ext uri="{BB962C8B-B14F-4D97-AF65-F5344CB8AC3E}">
        <p14:creationId xmlns:p14="http://schemas.microsoft.com/office/powerpoint/2010/main" val="107205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78C79-C6C2-4620-00A3-4B3F9BAC0D5A}"/>
              </a:ext>
            </a:extLst>
          </p:cNvPr>
          <p:cNvSpPr>
            <a:spLocks noGrp="1"/>
          </p:cNvSpPr>
          <p:nvPr>
            <p:ph type="title"/>
          </p:nvPr>
        </p:nvSpPr>
        <p:spPr/>
        <p:txBody>
          <a:bodyPr/>
          <a:lstStyle/>
          <a:p>
            <a:r>
              <a:rPr lang="zh-CN" altLang="en-US" dirty="0"/>
              <a:t>图像表示</a:t>
            </a:r>
            <a:r>
              <a:rPr lang="en-US" altLang="zh-CN" dirty="0"/>
              <a:t>——RGB</a:t>
            </a:r>
            <a:r>
              <a:rPr lang="zh-CN" altLang="en-US" dirty="0"/>
              <a:t>色彩空间</a:t>
            </a:r>
          </a:p>
        </p:txBody>
      </p:sp>
      <p:sp>
        <p:nvSpPr>
          <p:cNvPr id="3" name="内容占位符 2">
            <a:extLst>
              <a:ext uri="{FF2B5EF4-FFF2-40B4-BE49-F238E27FC236}">
                <a16:creationId xmlns:a16="http://schemas.microsoft.com/office/drawing/2014/main" id="{18E92BEC-5682-A5EF-E88B-CE3B75273DB6}"/>
              </a:ext>
            </a:extLst>
          </p:cNvPr>
          <p:cNvSpPr>
            <a:spLocks noGrp="1"/>
          </p:cNvSpPr>
          <p:nvPr>
            <p:ph idx="1"/>
          </p:nvPr>
        </p:nvSpPr>
        <p:spPr/>
        <p:txBody>
          <a:bodyPr/>
          <a:lstStyle/>
          <a:p>
            <a:pPr marL="0" indent="0">
              <a:buNone/>
            </a:pPr>
            <a:r>
              <a:rPr lang="en-US" altLang="zh-CN" dirty="0">
                <a:solidFill>
                  <a:srgbClr val="333333"/>
                </a:solidFill>
                <a:latin typeface="MicrosoftYaHei"/>
              </a:rPr>
              <a:t>         RGB</a:t>
            </a:r>
            <a:r>
              <a:rPr lang="zh-CN" altLang="en-US" dirty="0">
                <a:solidFill>
                  <a:srgbClr val="333333"/>
                </a:solidFill>
                <a:latin typeface="MicrosoftYaHei"/>
              </a:rPr>
              <a:t>是我们最容易理解的颜色空间，因为他与我们人类对色彩的直观感受最贴切。</a:t>
            </a:r>
            <a:endParaRPr lang="en-US" altLang="zh-CN" dirty="0">
              <a:solidFill>
                <a:srgbClr val="333333"/>
              </a:solidFill>
              <a:latin typeface="MicrosoftYaHei"/>
            </a:endParaRPr>
          </a:p>
          <a:p>
            <a:pPr marL="0" indent="0">
              <a:buNone/>
            </a:pPr>
            <a:r>
              <a:rPr lang="zh-CN" altLang="en-US" dirty="0">
                <a:solidFill>
                  <a:srgbClr val="333333"/>
                </a:solidFill>
                <a:latin typeface="MicrosoftYaHei"/>
              </a:rPr>
              <a:t>        但是他也有其局限性，自然环境下获取的图像容易受自然光照、遮挡和阴影等情况的影响，即对亮度比较敏感。而 </a:t>
            </a:r>
            <a:r>
              <a:rPr lang="en-US" altLang="zh-CN" dirty="0">
                <a:solidFill>
                  <a:srgbClr val="333333"/>
                </a:solidFill>
                <a:latin typeface="MicrosoftYaHei"/>
              </a:rPr>
              <a:t>RGB </a:t>
            </a:r>
            <a:r>
              <a:rPr lang="zh-CN" altLang="en-US" dirty="0">
                <a:solidFill>
                  <a:srgbClr val="333333"/>
                </a:solidFill>
                <a:latin typeface="MicrosoftYaHei"/>
              </a:rPr>
              <a:t>颜色空间的三个分量都与亮度密切相关，即只要亮度改变，三个分量都会随之相应地改变，而没有一种更直观的方式来表达。</a:t>
            </a:r>
          </a:p>
          <a:p>
            <a:pPr marL="0" indent="0">
              <a:buNone/>
            </a:pPr>
            <a:r>
              <a:rPr lang="zh-CN" altLang="en-US" dirty="0">
                <a:solidFill>
                  <a:srgbClr val="333333"/>
                </a:solidFill>
                <a:latin typeface="MicrosoftYaHei"/>
              </a:rPr>
              <a:t>        由于人眼对于这三种颜色分量（三原色）的敏感程度是不一样的，在单色中，人眼对红色最不敏感，蓝色最敏感，所以 </a:t>
            </a:r>
            <a:r>
              <a:rPr lang="en-US" altLang="zh-CN" dirty="0">
                <a:solidFill>
                  <a:srgbClr val="333333"/>
                </a:solidFill>
                <a:latin typeface="MicrosoftYaHei"/>
              </a:rPr>
              <a:t>RGB </a:t>
            </a:r>
            <a:r>
              <a:rPr lang="zh-CN" altLang="en-US" dirty="0">
                <a:solidFill>
                  <a:srgbClr val="333333"/>
                </a:solidFill>
                <a:latin typeface="MicrosoftYaHei"/>
              </a:rPr>
              <a:t>颜色空间是一种均匀性较差的颜色空间。对于某一种颜色，我们很难推测出较为精确的三个分量数值来表示。</a:t>
            </a:r>
            <a:endParaRPr lang="zh-CN" altLang="en-US" dirty="0"/>
          </a:p>
          <a:p>
            <a:endParaRPr lang="zh-CN" altLang="en-US" dirty="0"/>
          </a:p>
        </p:txBody>
      </p:sp>
    </p:spTree>
    <p:extLst>
      <p:ext uri="{BB962C8B-B14F-4D97-AF65-F5344CB8AC3E}">
        <p14:creationId xmlns:p14="http://schemas.microsoft.com/office/powerpoint/2010/main" val="1052354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DFEA8-F4C3-C6A3-F6D8-144F621764B4}"/>
              </a:ext>
            </a:extLst>
          </p:cNvPr>
          <p:cNvSpPr>
            <a:spLocks noGrp="1"/>
          </p:cNvSpPr>
          <p:nvPr>
            <p:ph type="title"/>
          </p:nvPr>
        </p:nvSpPr>
        <p:spPr/>
        <p:txBody>
          <a:bodyPr/>
          <a:lstStyle/>
          <a:p>
            <a:r>
              <a:rPr lang="zh-CN" altLang="en-US" dirty="0"/>
              <a:t>图像表示</a:t>
            </a:r>
            <a:r>
              <a:rPr lang="en-US" altLang="zh-CN" dirty="0"/>
              <a:t>——HSV</a:t>
            </a:r>
            <a:r>
              <a:rPr lang="zh-CN" altLang="en-US" dirty="0"/>
              <a:t>色彩空间</a:t>
            </a:r>
          </a:p>
        </p:txBody>
      </p:sp>
      <p:sp>
        <p:nvSpPr>
          <p:cNvPr id="3" name="内容占位符 2">
            <a:extLst>
              <a:ext uri="{FF2B5EF4-FFF2-40B4-BE49-F238E27FC236}">
                <a16:creationId xmlns:a16="http://schemas.microsoft.com/office/drawing/2014/main" id="{BF0FD51A-EFEC-00FD-26AC-EAE259C9B587}"/>
              </a:ext>
            </a:extLst>
          </p:cNvPr>
          <p:cNvSpPr>
            <a:spLocks noGrp="1"/>
          </p:cNvSpPr>
          <p:nvPr>
            <p:ph idx="1"/>
          </p:nvPr>
        </p:nvSpPr>
        <p:spPr/>
        <p:txBody>
          <a:bodyPr>
            <a:normAutofit lnSpcReduction="10000"/>
          </a:bodyPr>
          <a:lstStyle/>
          <a:p>
            <a:pPr marL="0" indent="0">
              <a:buNone/>
            </a:pPr>
            <a:r>
              <a:rPr lang="zh-CN" altLang="en-US" sz="2200" b="1" i="0" dirty="0">
                <a:solidFill>
                  <a:srgbClr val="121212"/>
                </a:solidFill>
                <a:effectLst/>
                <a:latin typeface="-apple-system"/>
              </a:rPr>
              <a:t>色调</a:t>
            </a:r>
            <a:r>
              <a:rPr lang="en-US" altLang="zh-CN" sz="2200" b="1" i="0" dirty="0">
                <a:solidFill>
                  <a:srgbClr val="121212"/>
                </a:solidFill>
                <a:effectLst/>
                <a:latin typeface="-apple-system"/>
              </a:rPr>
              <a:t>H</a:t>
            </a:r>
            <a:endParaRPr lang="zh-CN" altLang="en-US" sz="2200" b="0" i="0" dirty="0">
              <a:solidFill>
                <a:srgbClr val="121212"/>
              </a:solidFill>
              <a:effectLst/>
              <a:latin typeface="-apple-system"/>
            </a:endParaRPr>
          </a:p>
          <a:p>
            <a:pPr marL="0" indent="0">
              <a:buNone/>
            </a:pPr>
            <a:r>
              <a:rPr lang="zh-CN" altLang="en-US" sz="2100" dirty="0">
                <a:solidFill>
                  <a:srgbClr val="121212"/>
                </a:solidFill>
                <a:latin typeface="-apple-system"/>
              </a:rPr>
              <a:t>用角度度量，取值范围为</a:t>
            </a:r>
            <a:r>
              <a:rPr lang="en-US" altLang="zh-CN" sz="2100" dirty="0">
                <a:solidFill>
                  <a:srgbClr val="121212"/>
                </a:solidFill>
                <a:latin typeface="-apple-system"/>
              </a:rPr>
              <a:t>0°</a:t>
            </a:r>
            <a:r>
              <a:rPr lang="zh-CN" altLang="en-US" sz="2100" dirty="0">
                <a:solidFill>
                  <a:srgbClr val="121212"/>
                </a:solidFill>
                <a:latin typeface="-apple-system"/>
              </a:rPr>
              <a:t>～</a:t>
            </a:r>
            <a:r>
              <a:rPr lang="en-US" altLang="zh-CN" sz="2100" dirty="0">
                <a:solidFill>
                  <a:srgbClr val="121212"/>
                </a:solidFill>
                <a:latin typeface="-apple-system"/>
              </a:rPr>
              <a:t>360°</a:t>
            </a:r>
            <a:r>
              <a:rPr lang="zh-CN" altLang="en-US" sz="2100" dirty="0">
                <a:solidFill>
                  <a:srgbClr val="121212"/>
                </a:solidFill>
                <a:latin typeface="-apple-system"/>
              </a:rPr>
              <a:t>，从红色开始按逆时针方向计算，红色为</a:t>
            </a:r>
            <a:r>
              <a:rPr lang="en-US" altLang="zh-CN" sz="2100" dirty="0">
                <a:solidFill>
                  <a:srgbClr val="121212"/>
                </a:solidFill>
                <a:latin typeface="-apple-system"/>
              </a:rPr>
              <a:t>0°</a:t>
            </a:r>
            <a:r>
              <a:rPr lang="zh-CN" altLang="en-US" sz="2100" dirty="0">
                <a:solidFill>
                  <a:srgbClr val="121212"/>
                </a:solidFill>
                <a:latin typeface="-apple-system"/>
              </a:rPr>
              <a:t>，绿色为</a:t>
            </a:r>
            <a:r>
              <a:rPr lang="en-US" altLang="zh-CN" sz="2100" dirty="0">
                <a:solidFill>
                  <a:srgbClr val="121212"/>
                </a:solidFill>
                <a:latin typeface="-apple-system"/>
              </a:rPr>
              <a:t>120°,</a:t>
            </a:r>
            <a:r>
              <a:rPr lang="zh-CN" altLang="en-US" sz="2100" dirty="0">
                <a:solidFill>
                  <a:srgbClr val="121212"/>
                </a:solidFill>
                <a:latin typeface="-apple-system"/>
              </a:rPr>
              <a:t>蓝色为</a:t>
            </a:r>
            <a:r>
              <a:rPr lang="en-US" altLang="zh-CN" sz="2100" dirty="0">
                <a:solidFill>
                  <a:srgbClr val="121212"/>
                </a:solidFill>
                <a:latin typeface="-apple-system"/>
              </a:rPr>
              <a:t>240°</a:t>
            </a:r>
          </a:p>
          <a:p>
            <a:pPr marL="0" indent="0" algn="l">
              <a:buNone/>
            </a:pPr>
            <a:r>
              <a:rPr lang="zh-CN" altLang="en-US" sz="2200" b="1" i="0" dirty="0">
                <a:solidFill>
                  <a:srgbClr val="121212"/>
                </a:solidFill>
                <a:effectLst/>
                <a:latin typeface="-apple-system"/>
              </a:rPr>
              <a:t>饱和度</a:t>
            </a:r>
            <a:r>
              <a:rPr lang="en-US" altLang="zh-CN" sz="2200" b="1" i="0" dirty="0">
                <a:solidFill>
                  <a:srgbClr val="121212"/>
                </a:solidFill>
                <a:effectLst/>
                <a:latin typeface="-apple-system"/>
              </a:rPr>
              <a:t>S</a:t>
            </a:r>
            <a:endParaRPr lang="zh-CN" altLang="en-US" sz="2200" b="0" i="0" dirty="0">
              <a:solidFill>
                <a:srgbClr val="121212"/>
              </a:solidFill>
              <a:effectLst/>
              <a:latin typeface="-apple-system"/>
            </a:endParaRPr>
          </a:p>
          <a:p>
            <a:pPr marL="0" indent="0" algn="l">
              <a:buNone/>
            </a:pPr>
            <a:r>
              <a:rPr lang="zh-CN" altLang="en-US" sz="2100" b="0" i="0" dirty="0">
                <a:solidFill>
                  <a:srgbClr val="121212"/>
                </a:solidFill>
                <a:effectLst/>
                <a:latin typeface="-apple-system"/>
              </a:rPr>
              <a:t>表示颜色接近光谱色的程度。一种颜色，可以看成是某种光谱色与白色混合的结果。其中光谱色所占的比例愈大，颜色接近光谱色的程度就愈高，颜色的饱和度也就愈高。饱和度高，颜色则深而艳。光谱色的白光成分为</a:t>
            </a:r>
            <a:r>
              <a:rPr lang="en-US" altLang="zh-CN" sz="2100" b="0" i="0" dirty="0">
                <a:solidFill>
                  <a:srgbClr val="121212"/>
                </a:solidFill>
                <a:effectLst/>
                <a:latin typeface="-apple-system"/>
              </a:rPr>
              <a:t>0</a:t>
            </a:r>
            <a:r>
              <a:rPr lang="zh-CN" altLang="en-US" sz="2100" b="0" i="0" dirty="0">
                <a:solidFill>
                  <a:srgbClr val="121212"/>
                </a:solidFill>
                <a:effectLst/>
                <a:latin typeface="-apple-system"/>
              </a:rPr>
              <a:t>，饱和度达到最高。</a:t>
            </a:r>
          </a:p>
          <a:p>
            <a:pPr marL="0" indent="0" algn="l">
              <a:buNone/>
            </a:pPr>
            <a:r>
              <a:rPr lang="zh-CN" altLang="en-US" sz="2200" b="1" i="0" dirty="0">
                <a:solidFill>
                  <a:srgbClr val="121212"/>
                </a:solidFill>
                <a:effectLst/>
                <a:latin typeface="-apple-system"/>
              </a:rPr>
              <a:t>明度</a:t>
            </a:r>
            <a:r>
              <a:rPr lang="en-US" altLang="zh-CN" sz="2200" b="1" i="0" dirty="0">
                <a:solidFill>
                  <a:srgbClr val="121212"/>
                </a:solidFill>
                <a:effectLst/>
                <a:latin typeface="-apple-system"/>
              </a:rPr>
              <a:t>V</a:t>
            </a:r>
            <a:endParaRPr lang="zh-CN" altLang="en-US" sz="2200" b="0" i="0" dirty="0">
              <a:solidFill>
                <a:srgbClr val="121212"/>
              </a:solidFill>
              <a:effectLst/>
              <a:latin typeface="-apple-system"/>
            </a:endParaRPr>
          </a:p>
          <a:p>
            <a:pPr marL="0" indent="0" algn="l">
              <a:buNone/>
            </a:pPr>
            <a:r>
              <a:rPr lang="zh-CN" altLang="en-US" sz="1900" b="0" i="0" dirty="0">
                <a:solidFill>
                  <a:srgbClr val="121212"/>
                </a:solidFill>
                <a:effectLst/>
                <a:latin typeface="-apple-system"/>
              </a:rPr>
              <a:t>表示颜色明亮的程度，对于光源色，明度值与发光体的光亮度有关；对于物体色，此值和物体的透射比或反射比有关。通常取值范围为</a:t>
            </a:r>
            <a:r>
              <a:rPr lang="en-US" altLang="zh-CN" sz="1900" b="0" i="0" dirty="0">
                <a:solidFill>
                  <a:srgbClr val="121212"/>
                </a:solidFill>
                <a:effectLst/>
                <a:latin typeface="-apple-system"/>
              </a:rPr>
              <a:t>0%</a:t>
            </a:r>
            <a:r>
              <a:rPr lang="zh-CN" altLang="en-US" sz="1900" b="0" i="0" dirty="0">
                <a:solidFill>
                  <a:srgbClr val="121212"/>
                </a:solidFill>
                <a:effectLst/>
                <a:latin typeface="-apple-system"/>
              </a:rPr>
              <a:t>（黑）到</a:t>
            </a:r>
            <a:r>
              <a:rPr lang="en-US" altLang="zh-CN" sz="1900" b="0" i="0" dirty="0">
                <a:solidFill>
                  <a:srgbClr val="121212"/>
                </a:solidFill>
                <a:effectLst/>
                <a:latin typeface="-apple-system"/>
              </a:rPr>
              <a:t>100%</a:t>
            </a:r>
            <a:r>
              <a:rPr lang="zh-CN" altLang="en-US" sz="1900" b="0" i="0" dirty="0">
                <a:solidFill>
                  <a:srgbClr val="121212"/>
                </a:solidFill>
                <a:effectLst/>
                <a:latin typeface="-apple-system"/>
              </a:rPr>
              <a:t>（白）</a:t>
            </a:r>
          </a:p>
          <a:p>
            <a:pPr marL="0" indent="0">
              <a:buNone/>
            </a:pPr>
            <a:r>
              <a:rPr lang="zh-CN" altLang="en-US" sz="1900" b="0" i="0" dirty="0">
                <a:solidFill>
                  <a:srgbClr val="333333"/>
                </a:solidFill>
                <a:effectLst/>
                <a:latin typeface="MicrosoftYaHei"/>
              </a:rPr>
              <a:t>除了我们常用的</a:t>
            </a:r>
            <a:r>
              <a:rPr lang="en-US" altLang="zh-CN" sz="1900" b="0" i="0" dirty="0">
                <a:solidFill>
                  <a:srgbClr val="333333"/>
                </a:solidFill>
                <a:effectLst/>
                <a:latin typeface="OpenSans-Regular"/>
              </a:rPr>
              <a:t>RGB,HSV</a:t>
            </a:r>
            <a:r>
              <a:rPr lang="zh-CN" altLang="en-US" sz="1900" b="0" i="0" dirty="0">
                <a:solidFill>
                  <a:srgbClr val="333333"/>
                </a:solidFill>
                <a:effectLst/>
                <a:latin typeface="MicrosoftYaHei"/>
              </a:rPr>
              <a:t>，还有诸如 </a:t>
            </a:r>
            <a:r>
              <a:rPr lang="en-US" altLang="zh-CN" sz="1900" b="0" i="0" dirty="0">
                <a:solidFill>
                  <a:srgbClr val="333333"/>
                </a:solidFill>
                <a:effectLst/>
                <a:latin typeface="OpenSans-Regular"/>
              </a:rPr>
              <a:t>HLS</a:t>
            </a:r>
            <a:r>
              <a:rPr lang="zh-CN" altLang="en-US" sz="1900" b="0" i="0" dirty="0">
                <a:solidFill>
                  <a:srgbClr val="333333"/>
                </a:solidFill>
                <a:effectLst/>
                <a:latin typeface="MicrosoftYaHei"/>
              </a:rPr>
              <a:t>，</a:t>
            </a:r>
            <a:r>
              <a:rPr lang="en-US" altLang="zh-CN" sz="1900" b="0" i="0" dirty="0">
                <a:solidFill>
                  <a:srgbClr val="333333"/>
                </a:solidFill>
                <a:effectLst/>
                <a:latin typeface="OpenSans-Regular"/>
              </a:rPr>
              <a:t>YUV</a:t>
            </a:r>
            <a:r>
              <a:rPr lang="zh-CN" altLang="en-US" sz="1900" b="0" i="0" dirty="0">
                <a:solidFill>
                  <a:srgbClr val="333333"/>
                </a:solidFill>
                <a:effectLst/>
                <a:latin typeface="MicrosoftYaHei"/>
              </a:rPr>
              <a:t>，</a:t>
            </a:r>
            <a:r>
              <a:rPr lang="en-US" altLang="zh-CN" sz="1900" b="0" i="0" dirty="0">
                <a:solidFill>
                  <a:srgbClr val="333333"/>
                </a:solidFill>
                <a:effectLst/>
                <a:latin typeface="OpenSans-Regular"/>
              </a:rPr>
              <a:t>LAB</a:t>
            </a:r>
            <a:r>
              <a:rPr lang="zh-CN" altLang="en-US" sz="1900" b="0" i="0" dirty="0">
                <a:solidFill>
                  <a:srgbClr val="333333"/>
                </a:solidFill>
                <a:effectLst/>
                <a:latin typeface="MicrosoftYaHei"/>
              </a:rPr>
              <a:t>等颜色空间，大家了解即可</a:t>
            </a:r>
            <a:r>
              <a:rPr lang="zh-CN" altLang="en-US" sz="1900" dirty="0"/>
              <a:t> </a:t>
            </a:r>
            <a:br>
              <a:rPr lang="zh-CN" altLang="en-US" dirty="0"/>
            </a:br>
            <a:r>
              <a:rPr lang="zh-CN" altLang="en-US" dirty="0"/>
              <a:t> </a:t>
            </a:r>
          </a:p>
          <a:p>
            <a:pPr marL="0" indent="0">
              <a:buNone/>
            </a:pPr>
            <a:endParaRPr lang="zh-CN" altLang="en-US" dirty="0"/>
          </a:p>
        </p:txBody>
      </p:sp>
      <p:pic>
        <p:nvPicPr>
          <p:cNvPr id="5" name="图片 4">
            <a:extLst>
              <a:ext uri="{FF2B5EF4-FFF2-40B4-BE49-F238E27FC236}">
                <a16:creationId xmlns:a16="http://schemas.microsoft.com/office/drawing/2014/main" id="{BFD639D8-C4AB-A9E8-8593-A36AAD44A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831" y="113485"/>
            <a:ext cx="4361399" cy="2136889"/>
          </a:xfrm>
          <a:prstGeom prst="rect">
            <a:avLst/>
          </a:prstGeom>
        </p:spPr>
      </p:pic>
    </p:spTree>
    <p:extLst>
      <p:ext uri="{BB962C8B-B14F-4D97-AF65-F5344CB8AC3E}">
        <p14:creationId xmlns:p14="http://schemas.microsoft.com/office/powerpoint/2010/main" val="399809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EE142-CB98-069C-6E8E-64211DFBD1B4}"/>
              </a:ext>
            </a:extLst>
          </p:cNvPr>
          <p:cNvSpPr>
            <a:spLocks noGrp="1"/>
          </p:cNvSpPr>
          <p:nvPr>
            <p:ph type="title"/>
          </p:nvPr>
        </p:nvSpPr>
        <p:spPr/>
        <p:txBody>
          <a:bodyPr/>
          <a:lstStyle/>
          <a:p>
            <a:r>
              <a:rPr lang="zh-CN" altLang="en-US" dirty="0"/>
              <a:t>图像的表示</a:t>
            </a:r>
            <a:r>
              <a:rPr lang="en-US" altLang="zh-CN" dirty="0"/>
              <a:t>——</a:t>
            </a:r>
            <a:r>
              <a:rPr lang="zh-CN" altLang="en-US" dirty="0"/>
              <a:t>二值图</a:t>
            </a:r>
            <a:r>
              <a:rPr lang="en-US" altLang="zh-CN" dirty="0"/>
              <a:t>/</a:t>
            </a:r>
            <a:r>
              <a:rPr lang="zh-CN" altLang="en-US" dirty="0"/>
              <a:t>灰度图</a:t>
            </a:r>
          </a:p>
        </p:txBody>
      </p:sp>
      <p:pic>
        <p:nvPicPr>
          <p:cNvPr id="5" name="内容占位符 4">
            <a:extLst>
              <a:ext uri="{FF2B5EF4-FFF2-40B4-BE49-F238E27FC236}">
                <a16:creationId xmlns:a16="http://schemas.microsoft.com/office/drawing/2014/main" id="{7FFA06E0-4222-6E11-3EF9-7A693B2DF5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67" t="2595" r="3732" b="7297"/>
          <a:stretch/>
        </p:blipFill>
        <p:spPr>
          <a:xfrm>
            <a:off x="978435" y="1383468"/>
            <a:ext cx="2691169" cy="2517306"/>
          </a:xfrm>
        </p:spPr>
      </p:pic>
      <p:pic>
        <p:nvPicPr>
          <p:cNvPr id="7" name="图片 6">
            <a:extLst>
              <a:ext uri="{FF2B5EF4-FFF2-40B4-BE49-F238E27FC236}">
                <a16:creationId xmlns:a16="http://schemas.microsoft.com/office/drawing/2014/main" id="{67CCFDFC-35A5-4641-1F5B-DFB597EA7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470" y="2495360"/>
            <a:ext cx="4371975" cy="1200150"/>
          </a:xfrm>
          <a:prstGeom prst="rect">
            <a:avLst/>
          </a:prstGeom>
        </p:spPr>
      </p:pic>
      <p:pic>
        <p:nvPicPr>
          <p:cNvPr id="9" name="图片 8">
            <a:extLst>
              <a:ext uri="{FF2B5EF4-FFF2-40B4-BE49-F238E27FC236}">
                <a16:creationId xmlns:a16="http://schemas.microsoft.com/office/drawing/2014/main" id="{34A5AF20-842F-8278-9B04-6EACD60FA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470" y="4387405"/>
            <a:ext cx="4410075" cy="1228725"/>
          </a:xfrm>
          <a:prstGeom prst="rect">
            <a:avLst/>
          </a:prstGeom>
        </p:spPr>
      </p:pic>
      <p:sp>
        <p:nvSpPr>
          <p:cNvPr id="10" name="文本框 9">
            <a:extLst>
              <a:ext uri="{FF2B5EF4-FFF2-40B4-BE49-F238E27FC236}">
                <a16:creationId xmlns:a16="http://schemas.microsoft.com/office/drawing/2014/main" id="{3C540DDB-8063-6E8C-F199-089E0D11FFC7}"/>
              </a:ext>
            </a:extLst>
          </p:cNvPr>
          <p:cNvSpPr txBox="1"/>
          <p:nvPr/>
        </p:nvSpPr>
        <p:spPr>
          <a:xfrm>
            <a:off x="5434470" y="2093024"/>
            <a:ext cx="4872647" cy="369332"/>
          </a:xfrm>
          <a:prstGeom prst="rect">
            <a:avLst/>
          </a:prstGeom>
          <a:noFill/>
        </p:spPr>
        <p:txBody>
          <a:bodyPr wrap="square" rtlCol="0">
            <a:spAutoFit/>
          </a:bodyPr>
          <a:lstStyle/>
          <a:p>
            <a:r>
              <a:rPr lang="zh-CN" altLang="en-US" dirty="0"/>
              <a:t>二值图：每个像素只用</a:t>
            </a:r>
            <a:r>
              <a:rPr lang="en-US" altLang="zh-CN" dirty="0"/>
              <a:t>0</a:t>
            </a:r>
            <a:r>
              <a:rPr lang="zh-CN" altLang="en-US" dirty="0"/>
              <a:t>，</a:t>
            </a:r>
            <a:r>
              <a:rPr lang="en-US" altLang="zh-CN" dirty="0"/>
              <a:t>1</a:t>
            </a:r>
            <a:r>
              <a:rPr lang="zh-CN" altLang="en-US" dirty="0"/>
              <a:t>表示，即</a:t>
            </a:r>
            <a:r>
              <a:rPr lang="en-US" altLang="zh-CN" dirty="0"/>
              <a:t>1bit</a:t>
            </a:r>
            <a:endParaRPr lang="zh-CN" altLang="en-US" dirty="0"/>
          </a:p>
        </p:txBody>
      </p:sp>
      <p:sp>
        <p:nvSpPr>
          <p:cNvPr id="13" name="文本框 12">
            <a:extLst>
              <a:ext uri="{FF2B5EF4-FFF2-40B4-BE49-F238E27FC236}">
                <a16:creationId xmlns:a16="http://schemas.microsoft.com/office/drawing/2014/main" id="{D2CCD2E7-46D2-D475-C1CB-6AA1E7C98042}"/>
              </a:ext>
            </a:extLst>
          </p:cNvPr>
          <p:cNvSpPr txBox="1"/>
          <p:nvPr/>
        </p:nvSpPr>
        <p:spPr>
          <a:xfrm>
            <a:off x="5434469" y="4028976"/>
            <a:ext cx="4872647" cy="369332"/>
          </a:xfrm>
          <a:prstGeom prst="rect">
            <a:avLst/>
          </a:prstGeom>
          <a:noFill/>
        </p:spPr>
        <p:txBody>
          <a:bodyPr wrap="square" rtlCol="0">
            <a:spAutoFit/>
          </a:bodyPr>
          <a:lstStyle/>
          <a:p>
            <a:r>
              <a:rPr lang="zh-CN" altLang="en-US" dirty="0"/>
              <a:t>灰度图：每个像素只用</a:t>
            </a:r>
            <a:r>
              <a:rPr lang="en-US" altLang="zh-CN" dirty="0"/>
              <a:t>0-255</a:t>
            </a:r>
            <a:r>
              <a:rPr lang="zh-CN" altLang="en-US" dirty="0"/>
              <a:t>表示，即</a:t>
            </a:r>
            <a:r>
              <a:rPr lang="en-US" altLang="zh-CN" dirty="0"/>
              <a:t>8bit</a:t>
            </a:r>
            <a:endParaRPr lang="zh-CN" altLang="en-US" dirty="0"/>
          </a:p>
        </p:txBody>
      </p:sp>
      <p:pic>
        <p:nvPicPr>
          <p:cNvPr id="15" name="图片 14">
            <a:extLst>
              <a:ext uri="{FF2B5EF4-FFF2-40B4-BE49-F238E27FC236}">
                <a16:creationId xmlns:a16="http://schemas.microsoft.com/office/drawing/2014/main" id="{62BE4AE2-CA3D-632A-E21D-7EF9723B6D4B}"/>
              </a:ext>
            </a:extLst>
          </p:cNvPr>
          <p:cNvPicPr>
            <a:picLocks noChangeAspect="1"/>
          </p:cNvPicPr>
          <p:nvPr/>
        </p:nvPicPr>
        <p:blipFill rotWithShape="1">
          <a:blip r:embed="rId5">
            <a:extLst>
              <a:ext uri="{28A0092B-C50C-407E-A947-70E740481C1C}">
                <a14:useLocalDpi xmlns:a14="http://schemas.microsoft.com/office/drawing/2010/main" val="0"/>
              </a:ext>
            </a:extLst>
          </a:blip>
          <a:srcRect l="2982" t="1632" r="2625" b="7759"/>
          <a:stretch/>
        </p:blipFill>
        <p:spPr>
          <a:xfrm>
            <a:off x="978434" y="3900774"/>
            <a:ext cx="2691170" cy="2517306"/>
          </a:xfrm>
          <a:prstGeom prst="rect">
            <a:avLst/>
          </a:prstGeom>
        </p:spPr>
      </p:pic>
    </p:spTree>
    <p:extLst>
      <p:ext uri="{BB962C8B-B14F-4D97-AF65-F5344CB8AC3E}">
        <p14:creationId xmlns:p14="http://schemas.microsoft.com/office/powerpoint/2010/main" val="2175219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BE00C-49F5-4B74-8CF0-3C40D3612344}"/>
              </a:ext>
            </a:extLst>
          </p:cNvPr>
          <p:cNvSpPr>
            <a:spLocks noGrp="1"/>
          </p:cNvSpPr>
          <p:nvPr>
            <p:ph type="title"/>
          </p:nvPr>
        </p:nvSpPr>
        <p:spPr/>
        <p:txBody>
          <a:bodyPr/>
          <a:lstStyle/>
          <a:p>
            <a:r>
              <a:rPr lang="zh-CN" altLang="en-US" dirty="0"/>
              <a:t>图像频域表示</a:t>
            </a:r>
          </a:p>
        </p:txBody>
      </p:sp>
      <p:sp>
        <p:nvSpPr>
          <p:cNvPr id="3" name="内容占位符 2">
            <a:extLst>
              <a:ext uri="{FF2B5EF4-FFF2-40B4-BE49-F238E27FC236}">
                <a16:creationId xmlns:a16="http://schemas.microsoft.com/office/drawing/2014/main" id="{5751681F-5530-C76F-966D-55237C802E14}"/>
              </a:ext>
            </a:extLst>
          </p:cNvPr>
          <p:cNvSpPr>
            <a:spLocks noGrp="1"/>
          </p:cNvSpPr>
          <p:nvPr>
            <p:ph idx="1"/>
          </p:nvPr>
        </p:nvSpPr>
        <p:spPr/>
        <p:txBody>
          <a:bodyPr>
            <a:normAutofit/>
          </a:bodyPr>
          <a:lstStyle/>
          <a:p>
            <a:pPr marL="0" indent="0">
              <a:buNone/>
            </a:pPr>
            <a:r>
              <a:rPr lang="zh-CN" altLang="en-US" sz="1600" b="1" dirty="0">
                <a:solidFill>
                  <a:srgbClr val="333333"/>
                </a:solidFill>
                <a:latin typeface="MicrosoftYaHei"/>
              </a:rPr>
              <a:t>定义：将图像的灰度分布函数经过离散傅里叶变换即可得到图像的频率分布函数。</a:t>
            </a:r>
          </a:p>
          <a:p>
            <a:pPr marL="0" indent="0">
              <a:buNone/>
            </a:pPr>
            <a:r>
              <a:rPr lang="zh-CN" altLang="en-US" sz="1600" dirty="0">
                <a:solidFill>
                  <a:srgbClr val="333333"/>
                </a:solidFill>
                <a:latin typeface="MicrosoftYaHei"/>
              </a:rPr>
              <a:t>图像的频域理解起来并不是那么简单，我们只讲一下他的一些结论：</a:t>
            </a:r>
          </a:p>
          <a:p>
            <a:pPr marL="0" indent="0">
              <a:buNone/>
            </a:pPr>
            <a:r>
              <a:rPr lang="zh-CN" altLang="en-US" sz="1600" dirty="0">
                <a:solidFill>
                  <a:srgbClr val="333333"/>
                </a:solidFill>
                <a:latin typeface="MicrosoftYaHei"/>
              </a:rPr>
              <a:t>由傅里叶级数的知识可知，任何周期信号都可以用一系列频率不同的正弦波叠加起来得到，指的是把一种信号用频谱表示。我们将图像中的低频信号和高频信号叫做低频分量和高频分量</a:t>
            </a:r>
          </a:p>
          <a:p>
            <a:pPr marL="0" indent="0">
              <a:buNone/>
            </a:pPr>
            <a:r>
              <a:rPr lang="en-US" altLang="zh-CN" sz="1600" dirty="0">
                <a:solidFill>
                  <a:srgbClr val="333333"/>
                </a:solidFill>
                <a:latin typeface="MicrosoftYaHei"/>
              </a:rPr>
              <a:t>1</a:t>
            </a:r>
            <a:r>
              <a:rPr lang="zh-CN" altLang="en-US" sz="1600" dirty="0">
                <a:solidFill>
                  <a:srgbClr val="333333"/>
                </a:solidFill>
                <a:latin typeface="MicrosoftYaHei"/>
              </a:rPr>
              <a:t>）空间频率表征的是图像中灰度值相对它的相邻点的变化的剧烈程度。如果图像某一部分像素灰度值变</a:t>
            </a:r>
          </a:p>
          <a:p>
            <a:pPr marL="0" indent="0">
              <a:buNone/>
            </a:pPr>
            <a:r>
              <a:rPr lang="zh-CN" altLang="en-US" sz="1600" dirty="0">
                <a:solidFill>
                  <a:srgbClr val="333333"/>
                </a:solidFill>
                <a:latin typeface="MicrosoftYaHei"/>
              </a:rPr>
              <a:t>化较小，则这部分主要由低频信号构成。如果图像某一部分像素灰度值变化较大，则这部分主要由高频</a:t>
            </a:r>
          </a:p>
          <a:p>
            <a:pPr marL="0" indent="0">
              <a:buNone/>
            </a:pPr>
            <a:r>
              <a:rPr lang="zh-CN" altLang="en-US" sz="1600" dirty="0">
                <a:solidFill>
                  <a:srgbClr val="333333"/>
                </a:solidFill>
                <a:latin typeface="MicrosoftYaHei"/>
              </a:rPr>
              <a:t>信号构成</a:t>
            </a:r>
          </a:p>
          <a:p>
            <a:pPr marL="0" indent="0">
              <a:buNone/>
            </a:pPr>
            <a:r>
              <a:rPr lang="en-US" altLang="zh-CN" sz="1600" dirty="0">
                <a:solidFill>
                  <a:srgbClr val="333333"/>
                </a:solidFill>
                <a:latin typeface="MicrosoftYaHei"/>
              </a:rPr>
              <a:t>2</a:t>
            </a:r>
            <a:r>
              <a:rPr lang="zh-CN" altLang="en-US" sz="1600" dirty="0">
                <a:solidFill>
                  <a:srgbClr val="333333"/>
                </a:solidFill>
                <a:latin typeface="MicrosoftYaHei"/>
              </a:rPr>
              <a:t>）图像中的高频分量，指的是图像强度（亮度</a:t>
            </a:r>
            <a:r>
              <a:rPr lang="en-US" altLang="zh-CN" sz="1600" dirty="0">
                <a:solidFill>
                  <a:srgbClr val="333333"/>
                </a:solidFill>
                <a:latin typeface="MicrosoftYaHei"/>
              </a:rPr>
              <a:t>/</a:t>
            </a:r>
            <a:r>
              <a:rPr lang="zh-CN" altLang="en-US" sz="1600" dirty="0">
                <a:solidFill>
                  <a:srgbClr val="333333"/>
                </a:solidFill>
                <a:latin typeface="MicrosoftYaHei"/>
              </a:rPr>
              <a:t>灰度）变化剧烈的地方，也就是我们常说的边缘；图像</a:t>
            </a:r>
          </a:p>
          <a:p>
            <a:pPr marL="0" indent="0">
              <a:buNone/>
            </a:pPr>
            <a:r>
              <a:rPr lang="zh-CN" altLang="en-US" sz="1600" dirty="0">
                <a:solidFill>
                  <a:srgbClr val="333333"/>
                </a:solidFill>
                <a:latin typeface="MicrosoftYaHei"/>
              </a:rPr>
              <a:t>中的低频分量，指的是图像强度（亮度</a:t>
            </a:r>
            <a:r>
              <a:rPr lang="en-US" altLang="zh-CN" sz="1600" dirty="0">
                <a:solidFill>
                  <a:srgbClr val="333333"/>
                </a:solidFill>
                <a:latin typeface="MicrosoftYaHei"/>
              </a:rPr>
              <a:t>/</a:t>
            </a:r>
            <a:r>
              <a:rPr lang="zh-CN" altLang="en-US" sz="1600" dirty="0">
                <a:solidFill>
                  <a:srgbClr val="333333"/>
                </a:solidFill>
                <a:latin typeface="MicrosoftYaHei"/>
              </a:rPr>
              <a:t>灰度）变换平缓的地方，也就是大片色块的地方。人眼对图像中的高频信号更为敏感。</a:t>
            </a:r>
          </a:p>
          <a:p>
            <a:pPr marL="0" indent="0">
              <a:buNone/>
            </a:pPr>
            <a:r>
              <a:rPr lang="en-US" altLang="zh-CN" sz="1600" dirty="0">
                <a:solidFill>
                  <a:srgbClr val="333333"/>
                </a:solidFill>
                <a:latin typeface="MicrosoftYaHei"/>
              </a:rPr>
              <a:t>3</a:t>
            </a:r>
            <a:r>
              <a:rPr lang="zh-CN" altLang="en-US" sz="1600" dirty="0">
                <a:solidFill>
                  <a:srgbClr val="333333"/>
                </a:solidFill>
                <a:latin typeface="MicrosoftYaHei"/>
              </a:rPr>
              <a:t>）图像的高低频是对图像各个位置之间强度变化的一种度量方法。</a:t>
            </a:r>
            <a:endParaRPr lang="zh-CN" altLang="en-US" sz="1600" dirty="0"/>
          </a:p>
          <a:p>
            <a:endParaRPr lang="zh-CN" altLang="en-US" sz="1600" dirty="0"/>
          </a:p>
        </p:txBody>
      </p:sp>
    </p:spTree>
    <p:extLst>
      <p:ext uri="{BB962C8B-B14F-4D97-AF65-F5344CB8AC3E}">
        <p14:creationId xmlns:p14="http://schemas.microsoft.com/office/powerpoint/2010/main" val="12691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29CAD-0730-6D47-FF15-20EDB281D58C}"/>
              </a:ext>
            </a:extLst>
          </p:cNvPr>
          <p:cNvSpPr>
            <a:spLocks noGrp="1"/>
          </p:cNvSpPr>
          <p:nvPr>
            <p:ph type="title"/>
          </p:nvPr>
        </p:nvSpPr>
        <p:spPr/>
        <p:txBody>
          <a:bodyPr/>
          <a:lstStyle/>
          <a:p>
            <a:r>
              <a:rPr lang="zh-CN" altLang="en-US" dirty="0"/>
              <a:t>图像频域表示</a:t>
            </a:r>
          </a:p>
        </p:txBody>
      </p:sp>
      <p:pic>
        <p:nvPicPr>
          <p:cNvPr id="5" name="内容占位符 4">
            <a:extLst>
              <a:ext uri="{FF2B5EF4-FFF2-40B4-BE49-F238E27FC236}">
                <a16:creationId xmlns:a16="http://schemas.microsoft.com/office/drawing/2014/main" id="{F9795652-CBC4-B296-CD21-D96BA0372A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627914" cy="2292259"/>
          </a:xfrm>
        </p:spPr>
      </p:pic>
      <p:pic>
        <p:nvPicPr>
          <p:cNvPr id="7" name="图片 6">
            <a:extLst>
              <a:ext uri="{FF2B5EF4-FFF2-40B4-BE49-F238E27FC236}">
                <a16:creationId xmlns:a16="http://schemas.microsoft.com/office/drawing/2014/main" id="{07C2D3A1-64DF-ED5D-4866-B484EABF6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114" y="1690688"/>
            <a:ext cx="4876019" cy="2292259"/>
          </a:xfrm>
          <a:prstGeom prst="rect">
            <a:avLst/>
          </a:prstGeom>
        </p:spPr>
      </p:pic>
      <p:pic>
        <p:nvPicPr>
          <p:cNvPr id="13" name="图片 12">
            <a:extLst>
              <a:ext uri="{FF2B5EF4-FFF2-40B4-BE49-F238E27FC236}">
                <a16:creationId xmlns:a16="http://schemas.microsoft.com/office/drawing/2014/main" id="{F677B120-19DA-D858-5E28-3A5D3C292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27538"/>
            <a:ext cx="5627914" cy="2561943"/>
          </a:xfrm>
          <a:prstGeom prst="rect">
            <a:avLst/>
          </a:prstGeom>
        </p:spPr>
      </p:pic>
      <p:pic>
        <p:nvPicPr>
          <p:cNvPr id="15" name="图片 14">
            <a:extLst>
              <a:ext uri="{FF2B5EF4-FFF2-40B4-BE49-F238E27FC236}">
                <a16:creationId xmlns:a16="http://schemas.microsoft.com/office/drawing/2014/main" id="{B46568B3-A11E-DC26-A54E-612C16B2E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6114" y="3982947"/>
            <a:ext cx="4887685" cy="2606534"/>
          </a:xfrm>
          <a:prstGeom prst="rect">
            <a:avLst/>
          </a:prstGeom>
        </p:spPr>
      </p:pic>
    </p:spTree>
    <p:extLst>
      <p:ext uri="{BB962C8B-B14F-4D97-AF65-F5344CB8AC3E}">
        <p14:creationId xmlns:p14="http://schemas.microsoft.com/office/powerpoint/2010/main" val="11944934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1927</Words>
  <Application>Microsoft Office PowerPoint</Application>
  <PresentationFormat>宽屏</PresentationFormat>
  <Paragraphs>88</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-apple-system</vt:lpstr>
      <vt:lpstr>MicrosoftYaHei</vt:lpstr>
      <vt:lpstr>OpenSans-Regular</vt:lpstr>
      <vt:lpstr>等线</vt:lpstr>
      <vt:lpstr>等线 Light</vt:lpstr>
      <vt:lpstr>Microsoft YaHei</vt:lpstr>
      <vt:lpstr>Arial</vt:lpstr>
      <vt:lpstr>Consolas</vt:lpstr>
      <vt:lpstr>Office 主题​​</vt:lpstr>
      <vt:lpstr>OpenCV之图像处理方法与应用</vt:lpstr>
      <vt:lpstr>生活中的图片如何表示？</vt:lpstr>
      <vt:lpstr>基础知识——计算机图像的像素表示</vt:lpstr>
      <vt:lpstr>图像表示——RGB色彩空间</vt:lpstr>
      <vt:lpstr>图像表示——RGB色彩空间</vt:lpstr>
      <vt:lpstr>图像表示——HSV色彩空间</vt:lpstr>
      <vt:lpstr>图像的表示——二值图/灰度图</vt:lpstr>
      <vt:lpstr>图像频域表示</vt:lpstr>
      <vt:lpstr>图像频域表示</vt:lpstr>
      <vt:lpstr>图像的滤波</vt:lpstr>
      <vt:lpstr>图像的滤波——高斯滤波</vt:lpstr>
      <vt:lpstr>图像的滤波——高斯滤波</vt:lpstr>
      <vt:lpstr>图像形态学处理（morphology）</vt:lpstr>
      <vt:lpstr>辅瞄的图像处理</vt:lpstr>
      <vt:lpstr>OpenCV中的Mat类</vt:lpstr>
      <vt:lpstr>辅瞄的图像处理—查找轮廓findcontours</vt:lpstr>
      <vt:lpstr>辅瞄的图像处理—查找轮廓findcontours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opencv之图像处理和</dc:title>
  <dc:creator>909394607@qq.com</dc:creator>
  <cp:lastModifiedBy>909394607@qq.com</cp:lastModifiedBy>
  <cp:revision>81</cp:revision>
  <dcterms:created xsi:type="dcterms:W3CDTF">2023-10-18T02:01:55Z</dcterms:created>
  <dcterms:modified xsi:type="dcterms:W3CDTF">2023-10-21T03:34:11Z</dcterms:modified>
</cp:coreProperties>
</file>